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2" r:id="rId2"/>
    <p:sldId id="258" r:id="rId3"/>
    <p:sldId id="263" r:id="rId4"/>
    <p:sldId id="260" r:id="rId5"/>
    <p:sldId id="261" r:id="rId6"/>
    <p:sldId id="264" r:id="rId7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0293" autoAdjust="0"/>
    <p:restoredTop sz="94660"/>
  </p:normalViewPr>
  <p:slideViewPr>
    <p:cSldViewPr>
      <p:cViewPr varScale="1">
        <p:scale>
          <a:sx n="62" d="100"/>
          <a:sy n="62" d="100"/>
        </p:scale>
        <p:origin x="1920" y="5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6DC39-2E46-4B9C-B280-D4EDC3817E9C}" type="datetimeFigureOut">
              <a:rPr lang="ko-KR" altLang="en-US" smtClean="0"/>
              <a:t>2024-08-18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406C4-DE80-472C-AC24-279EA355FF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441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FFF13-1FFE-4044-8A46-1C4B9E8D12D0}" type="datetimeFigureOut">
              <a:rPr lang="ko-KR" altLang="en-US" smtClean="0"/>
              <a:pPr/>
              <a:t>2024-08-18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EB1F-A31A-457E-827E-0FAAAF6F07B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520"/>
            <a:ext cx="6858000" cy="89535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" y="1146870"/>
            <a:ext cx="6741368" cy="4721274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8960" y="827584"/>
            <a:ext cx="1512168" cy="38422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888396"/>
            <a:ext cx="3814233" cy="3255604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6124" y="5888397"/>
            <a:ext cx="3162663" cy="325560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7126" y="6084168"/>
            <a:ext cx="714375" cy="466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636" y="6065966"/>
            <a:ext cx="4932548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>
                <a:solidFill>
                  <a:srgbClr val="FFC000"/>
                </a:solidFill>
              </a:rPr>
              <a:t>가장 신속한  유동 세포 분석법으로 원유의 </a:t>
            </a:r>
            <a:endParaRPr lang="en-US" altLang="ko-KR" sz="1600" b="1" dirty="0" smtClean="0">
              <a:solidFill>
                <a:srgbClr val="FFC000"/>
              </a:solidFill>
            </a:endParaRPr>
          </a:p>
          <a:p>
            <a:r>
              <a:rPr lang="ko-KR" altLang="en-US" sz="1600" b="1" dirty="0" smtClean="0">
                <a:solidFill>
                  <a:srgbClr val="FFC000"/>
                </a:solidFill>
              </a:rPr>
              <a:t>위생</a:t>
            </a:r>
            <a:r>
              <a:rPr lang="en-US" altLang="ko-KR" sz="1600" b="1" dirty="0" smtClean="0">
                <a:solidFill>
                  <a:srgbClr val="FFC000"/>
                </a:solidFill>
              </a:rPr>
              <a:t> </a:t>
            </a:r>
            <a:r>
              <a:rPr lang="ko-KR" altLang="en-US" sz="1600" b="1" dirty="0" smtClean="0">
                <a:solidFill>
                  <a:srgbClr val="FFC000"/>
                </a:solidFill>
              </a:rPr>
              <a:t>관리를 위한 실시간 측정이 가능합니다</a:t>
            </a:r>
            <a:r>
              <a:rPr lang="en-US" altLang="ko-KR" dirty="0" smtClean="0"/>
              <a:t>.</a:t>
            </a:r>
          </a:p>
          <a:p>
            <a:endParaRPr lang="en-US" altLang="ko-KR" dirty="0" smtClean="0"/>
          </a:p>
          <a:p>
            <a:pPr>
              <a:lnSpc>
                <a:spcPct val="120000"/>
              </a:lnSpc>
            </a:pPr>
            <a:r>
              <a:rPr lang="en-US" altLang="ko-KR" sz="1200" dirty="0" err="1">
                <a:solidFill>
                  <a:schemeClr val="bg1"/>
                </a:solidFill>
              </a:rPr>
              <a:t>BactoCount</a:t>
            </a:r>
            <a:r>
              <a:rPr lang="en-US" altLang="ko-KR" sz="1200" dirty="0">
                <a:solidFill>
                  <a:schemeClr val="bg1"/>
                </a:solidFill>
              </a:rPr>
              <a:t> IBC</a:t>
            </a:r>
            <a:r>
              <a:rPr lang="en-US" altLang="ko-KR" sz="1200" baseline="-25000" dirty="0">
                <a:solidFill>
                  <a:schemeClr val="bg1"/>
                </a:solidFill>
              </a:rPr>
              <a:t>M</a:t>
            </a:r>
            <a:r>
              <a:rPr lang="en-US" altLang="ko-KR" sz="1200" dirty="0">
                <a:solidFill>
                  <a:schemeClr val="bg1"/>
                </a:solidFill>
              </a:rPr>
              <a:t> 3.0</a:t>
            </a:r>
            <a:r>
              <a:rPr lang="ko-KR" altLang="en-US" sz="1200" dirty="0">
                <a:solidFill>
                  <a:schemeClr val="bg1"/>
                </a:solidFill>
              </a:rPr>
              <a:t>은 빠르고 정확하며 신뢰성 있는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solidFill>
                  <a:schemeClr val="bg1"/>
                </a:solidFill>
              </a:rPr>
              <a:t>차세대 </a:t>
            </a:r>
            <a:r>
              <a:rPr lang="en-US" altLang="ko-KR" sz="1200" dirty="0">
                <a:solidFill>
                  <a:schemeClr val="bg1"/>
                </a:solidFill>
              </a:rPr>
              <a:t>flow Cytometry (</a:t>
            </a:r>
            <a:r>
              <a:rPr lang="ko-KR" altLang="en-US" sz="1200" dirty="0">
                <a:solidFill>
                  <a:schemeClr val="bg1"/>
                </a:solidFill>
              </a:rPr>
              <a:t>유동세포분석</a:t>
            </a:r>
            <a:r>
              <a:rPr lang="en-US" altLang="ko-KR" sz="1200" dirty="0">
                <a:solidFill>
                  <a:schemeClr val="bg1"/>
                </a:solidFill>
              </a:rPr>
              <a:t>) </a:t>
            </a:r>
            <a:r>
              <a:rPr lang="ko-KR" altLang="en-US" sz="1200" dirty="0">
                <a:solidFill>
                  <a:schemeClr val="bg1"/>
                </a:solidFill>
              </a:rPr>
              <a:t>방식으로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원유 속</a:t>
            </a:r>
            <a:r>
              <a:rPr lang="en-US" altLang="ko-KR" sz="1200" dirty="0" smtClean="0">
                <a:solidFill>
                  <a:schemeClr val="bg1"/>
                </a:solidFill>
              </a:rPr>
              <a:t> </a:t>
            </a:r>
            <a:r>
              <a:rPr lang="ko-KR" altLang="en-US" sz="1200" dirty="0" smtClean="0">
                <a:solidFill>
                  <a:schemeClr val="bg1"/>
                </a:solidFill>
              </a:rPr>
              <a:t>세균 수와 체세포 수를 </a:t>
            </a:r>
            <a:r>
              <a:rPr lang="ko-KR" altLang="en-US" sz="1200" dirty="0">
                <a:solidFill>
                  <a:schemeClr val="bg1"/>
                </a:solidFill>
              </a:rPr>
              <a:t>동시에 계수하는 </a:t>
            </a:r>
            <a:endParaRPr lang="en-US" altLang="ko-KR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solidFill>
                  <a:schemeClr val="bg1"/>
                </a:solidFill>
              </a:rPr>
              <a:t>반자동 측정 장비입니다</a:t>
            </a:r>
            <a:r>
              <a:rPr lang="en-US" altLang="ko-KR" sz="1200" dirty="0">
                <a:solidFill>
                  <a:schemeClr val="bg1"/>
                </a:solidFill>
              </a:rPr>
              <a:t>. </a:t>
            </a:r>
          </a:p>
          <a:p>
            <a:pPr>
              <a:lnSpc>
                <a:spcPct val="120000"/>
              </a:lnSpc>
            </a:pPr>
            <a:endParaRPr lang="en-US" altLang="ko-KR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solidFill>
                  <a:schemeClr val="bg1"/>
                </a:solidFill>
              </a:rPr>
              <a:t>세균과 체세포의 신속한 테스트를 가능하게</a:t>
            </a:r>
            <a:endParaRPr lang="en-US" altLang="ko-KR" sz="120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>
                <a:solidFill>
                  <a:schemeClr val="bg1"/>
                </a:solidFill>
              </a:rPr>
              <a:t>함으로써 우유의 품질 평가와 관련된 </a:t>
            </a:r>
            <a:r>
              <a:rPr lang="ko-KR" altLang="en-US" sz="1200" dirty="0" smtClean="0">
                <a:solidFill>
                  <a:schemeClr val="bg1"/>
                </a:solidFill>
              </a:rPr>
              <a:t>가공 처리</a:t>
            </a:r>
            <a:endParaRPr lang="en-US" altLang="ko-KR" sz="12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</a:rPr>
              <a:t>공장이나 실험실에 이상적인 장비입니다</a:t>
            </a:r>
            <a:r>
              <a:rPr lang="en-US" altLang="ko-KR" sz="1200" dirty="0" smtClean="0">
                <a:solidFill>
                  <a:schemeClr val="bg1"/>
                </a:solidFill>
              </a:rPr>
              <a:t>.   </a:t>
            </a:r>
            <a:r>
              <a:rPr lang="ko-KR" altLang="en-US" sz="1200" dirty="0" smtClean="0">
                <a:solidFill>
                  <a:schemeClr val="bg1"/>
                </a:solidFill>
              </a:rPr>
              <a:t> </a:t>
            </a:r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3261" y="1353602"/>
            <a:ext cx="6588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        </a:t>
            </a:r>
            <a:r>
              <a:rPr lang="ko-KR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신속하고 정확한 세균 수 및 체세포 수 측정기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8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0" y="2051720"/>
            <a:ext cx="6858000" cy="0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6860" y="0"/>
            <a:ext cx="6957392" cy="197971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6" y="89756"/>
            <a:ext cx="6741368" cy="1800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8640" y="2157513"/>
            <a:ext cx="3744416" cy="2900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b="1" dirty="0" err="1" smtClean="0">
                <a:solidFill>
                  <a:schemeClr val="accent2">
                    <a:lumMod val="50000"/>
                  </a:schemeClr>
                </a:solidFill>
              </a:rPr>
              <a:t>BactoCount</a:t>
            </a:r>
            <a:r>
              <a:rPr lang="en-US" altLang="ko-KR" sz="1100" b="1" dirty="0" smtClean="0">
                <a:solidFill>
                  <a:schemeClr val="accent2">
                    <a:lumMod val="50000"/>
                  </a:schemeClr>
                </a:solidFill>
              </a:rPr>
              <a:t> IBCM 3.0</a:t>
            </a:r>
          </a:p>
          <a:p>
            <a:pPr>
              <a:lnSpc>
                <a:spcPct val="50000"/>
              </a:lnSpc>
            </a:pPr>
            <a:endParaRPr lang="en-US" altLang="ko-KR" sz="1100" dirty="0"/>
          </a:p>
          <a:p>
            <a:pPr>
              <a:lnSpc>
                <a:spcPct val="120000"/>
              </a:lnSpc>
            </a:pPr>
            <a:r>
              <a:rPr lang="en-US" altLang="ko-KR" sz="1000" dirty="0" err="1" smtClean="0"/>
              <a:t>Benltey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장비는 이미 </a:t>
            </a:r>
            <a:r>
              <a:rPr lang="en-US" altLang="ko-KR" sz="1000" dirty="0" smtClean="0"/>
              <a:t>30</a:t>
            </a:r>
            <a:r>
              <a:rPr lang="ko-KR" altLang="en-US" sz="1000" dirty="0" smtClean="0"/>
              <a:t>년 전에 원유 속 세균과 체세포 </a:t>
            </a:r>
            <a:endParaRPr lang="en-US" altLang="ko-KR" sz="1000" dirty="0" smtClean="0"/>
          </a:p>
          <a:p>
            <a:pPr>
              <a:lnSpc>
                <a:spcPct val="120000"/>
              </a:lnSpc>
            </a:pPr>
            <a:r>
              <a:rPr lang="ko-KR" altLang="en-US" sz="1000" dirty="0" smtClean="0"/>
              <a:t>계수를 위해 </a:t>
            </a:r>
            <a:r>
              <a:rPr lang="en-US" altLang="ko-KR" sz="1000" smtClean="0"/>
              <a:t>Flow Cytometry </a:t>
            </a:r>
            <a:r>
              <a:rPr lang="ko-KR" altLang="en-US" sz="1000" dirty="0" smtClean="0"/>
              <a:t>방식을 도입하였습니다</a:t>
            </a:r>
            <a:r>
              <a:rPr lang="en-US" altLang="ko-KR" sz="1000" dirty="0" smtClean="0"/>
              <a:t>.</a:t>
            </a:r>
            <a:r>
              <a:rPr lang="ko-KR" altLang="en-US" sz="1000" dirty="0" smtClean="0"/>
              <a:t>그 이후 </a:t>
            </a:r>
            <a:endParaRPr lang="en-US" altLang="ko-KR" sz="1000" dirty="0" smtClean="0"/>
          </a:p>
          <a:p>
            <a:pPr>
              <a:lnSpc>
                <a:spcPct val="120000"/>
              </a:lnSpc>
            </a:pPr>
            <a:r>
              <a:rPr lang="ko-KR" altLang="en-US" sz="1000" dirty="0" smtClean="0"/>
              <a:t>원유의 위생 품질 관리를  실시간으로 완전하게 구현할 수 </a:t>
            </a:r>
            <a:endParaRPr lang="en-US" altLang="ko-KR" sz="1000" dirty="0" smtClean="0"/>
          </a:p>
          <a:p>
            <a:pPr>
              <a:lnSpc>
                <a:spcPct val="120000"/>
              </a:lnSpc>
            </a:pPr>
            <a:r>
              <a:rPr lang="ko-KR" altLang="en-US" sz="1000" dirty="0" smtClean="0"/>
              <a:t>있는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해결책을 제시하고 그 기술을 꾸준히 혁신하고 개선해 왔습니다</a:t>
            </a:r>
            <a:r>
              <a:rPr lang="en-US" altLang="ko-KR" sz="1000" dirty="0" smtClean="0"/>
              <a:t>. </a:t>
            </a:r>
          </a:p>
          <a:p>
            <a:pPr>
              <a:lnSpc>
                <a:spcPct val="50000"/>
              </a:lnSpc>
            </a:pPr>
            <a:r>
              <a:rPr lang="en-US" altLang="ko-KR" sz="1000" dirty="0" smtClean="0"/>
              <a:t>      </a:t>
            </a:r>
          </a:p>
          <a:p>
            <a:pPr>
              <a:lnSpc>
                <a:spcPct val="120000"/>
              </a:lnSpc>
            </a:pPr>
            <a:r>
              <a:rPr lang="ko-KR" altLang="en-US" sz="1000" dirty="0" smtClean="0"/>
              <a:t>새롭게 출시된 </a:t>
            </a:r>
            <a:r>
              <a:rPr lang="en-US" altLang="ko-KR" sz="1000" dirty="0" err="1" smtClean="0"/>
              <a:t>Bacto</a:t>
            </a:r>
            <a:r>
              <a:rPr lang="en-US" altLang="ko-KR" sz="1000" dirty="0" smtClean="0"/>
              <a:t> Count IBCM 3.0 </a:t>
            </a:r>
            <a:r>
              <a:rPr lang="ko-KR" altLang="en-US" sz="1000" dirty="0" smtClean="0"/>
              <a:t>은 우유의 품질 개선 및 안전성 모니터링과 유방염의 조기 진단을 위해 세균 수와 체세포의 정밀 검사가 현장에서 적용될 수 있도록 디자인된 다목적 시스템입니다</a:t>
            </a:r>
            <a:r>
              <a:rPr lang="en-US" altLang="ko-KR" sz="1000" dirty="0" smtClean="0"/>
              <a:t>. </a:t>
            </a:r>
          </a:p>
          <a:p>
            <a:pPr>
              <a:lnSpc>
                <a:spcPct val="50000"/>
              </a:lnSpc>
            </a:pPr>
            <a:r>
              <a:rPr lang="en-US" altLang="ko-KR" sz="1000" dirty="0" smtClean="0"/>
              <a:t>         </a:t>
            </a:r>
            <a:endParaRPr lang="en-US" altLang="ko-KR" sz="1000" dirty="0"/>
          </a:p>
          <a:p>
            <a:pPr>
              <a:lnSpc>
                <a:spcPct val="120000"/>
              </a:lnSpc>
            </a:pPr>
            <a:r>
              <a:rPr lang="ko-KR" altLang="en-US" sz="1000" dirty="0" smtClean="0"/>
              <a:t>새롭게 설계된 </a:t>
            </a:r>
            <a:r>
              <a:rPr lang="en-US" altLang="ko-KR" sz="1000" dirty="0" err="1" smtClean="0"/>
              <a:t>BactoCount</a:t>
            </a:r>
            <a:r>
              <a:rPr lang="en-US" altLang="ko-KR" sz="1000" dirty="0" smtClean="0"/>
              <a:t> IBCM</a:t>
            </a:r>
            <a:r>
              <a:rPr lang="ko-KR" altLang="en-US" sz="1000" dirty="0" smtClean="0"/>
              <a:t>은 보다 넓은 잠재적 응용 프로그램을 위해 개방적이고 적용 가능한 플랫폼을 제공합니다</a:t>
            </a:r>
            <a:r>
              <a:rPr lang="en-US" altLang="ko-KR" sz="1000" dirty="0" smtClean="0"/>
              <a:t>.  </a:t>
            </a:r>
            <a:r>
              <a:rPr lang="ko-KR" altLang="en-US" sz="1000" dirty="0" smtClean="0"/>
              <a:t>원유 속의 세균 수와 체세포를 시간당 </a:t>
            </a:r>
            <a:r>
              <a:rPr lang="en-US" altLang="ko-KR" sz="1000" dirty="0" smtClean="0"/>
              <a:t>50</a:t>
            </a:r>
            <a:r>
              <a:rPr lang="ko-KR" altLang="en-US" sz="1000" dirty="0" smtClean="0"/>
              <a:t>개의 샘플 처리 속도로 동시에 실시간으로 분석할 수 있습니다</a:t>
            </a:r>
            <a:r>
              <a:rPr lang="en-US" altLang="ko-KR" sz="1000" dirty="0" smtClean="0"/>
              <a:t>.  </a:t>
            </a:r>
            <a:endParaRPr lang="ko-KR" alt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188640" y="5220072"/>
            <a:ext cx="3528392" cy="184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분석 능력 </a:t>
            </a:r>
            <a:endParaRPr lang="en-US" altLang="ko-KR" sz="11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50000"/>
              </a:lnSpc>
            </a:pPr>
            <a:endParaRPr lang="en-US" altLang="ko-KR" sz="11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100" dirty="0" smtClean="0">
                <a:latin typeface="+mn-ea"/>
              </a:rPr>
              <a:t>▪ </a:t>
            </a:r>
            <a:r>
              <a:rPr lang="en-US" altLang="ko-KR" sz="1000" dirty="0" smtClean="0">
                <a:latin typeface="+mn-ea"/>
              </a:rPr>
              <a:t>ISO 16140 </a:t>
            </a:r>
            <a:r>
              <a:rPr lang="ko-KR" altLang="en-US" sz="1000" dirty="0" smtClean="0">
                <a:latin typeface="+mn-ea"/>
              </a:rPr>
              <a:t>기준에 부합하는 고도의 정확한 실시간 측정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-&gt; </a:t>
            </a:r>
            <a:r>
              <a:rPr lang="ko-KR" altLang="en-US" sz="1000" dirty="0" smtClean="0">
                <a:latin typeface="+mn-ea"/>
              </a:rPr>
              <a:t>결과 </a:t>
            </a:r>
            <a:r>
              <a:rPr lang="en-US" altLang="ko-KR" sz="1000" dirty="0" smtClean="0">
                <a:latin typeface="+mn-ea"/>
              </a:rPr>
              <a:t>: 1’ (</a:t>
            </a:r>
            <a:r>
              <a:rPr lang="ko-KR" altLang="en-US" sz="1000" dirty="0" smtClean="0">
                <a:latin typeface="+mn-ea"/>
              </a:rPr>
              <a:t>체세포</a:t>
            </a:r>
            <a:r>
              <a:rPr lang="en-US" altLang="ko-KR" sz="1000" dirty="0" smtClean="0">
                <a:latin typeface="+mn-ea"/>
              </a:rPr>
              <a:t>), &lt; 10’ (</a:t>
            </a:r>
            <a:r>
              <a:rPr lang="ko-KR" altLang="en-US" sz="1000" dirty="0" smtClean="0">
                <a:latin typeface="+mn-ea"/>
              </a:rPr>
              <a:t>세균 수</a:t>
            </a:r>
            <a:r>
              <a:rPr lang="en-US" altLang="ko-KR" sz="1000" dirty="0" smtClean="0">
                <a:latin typeface="+mn-ea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+mn-ea"/>
              </a:rPr>
              <a:t>▪</a:t>
            </a:r>
            <a:r>
              <a:rPr lang="ko-KR" altLang="en-US" sz="1000" dirty="0" smtClean="0">
                <a:latin typeface="+mn-ea"/>
              </a:rPr>
              <a:t> 다중 분석 가능 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ko-KR" sz="1000" dirty="0" smtClean="0">
                <a:latin typeface="+mn-ea"/>
              </a:rPr>
              <a:t>▪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각국의 실험실 결과를 보증하는 표준화 및 우수한 </a:t>
            </a:r>
            <a:r>
              <a:rPr lang="ko-KR" altLang="en-US" sz="1000" dirty="0" err="1" smtClean="0">
                <a:latin typeface="+mn-ea"/>
              </a:rPr>
              <a:t>재현성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ko-KR" sz="1000" dirty="0" smtClean="0">
                <a:latin typeface="+mn-ea"/>
              </a:rPr>
              <a:t>▪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방대하게 수집된 데이터를 기반으로 만든 정확하고 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견고한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범용 변환 방정식 사용  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ko-KR" sz="1000" dirty="0" smtClean="0">
                <a:latin typeface="+mn-ea"/>
              </a:rPr>
              <a:t>▪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유통기간이 긴 동결 건조된 표준 물질과 </a:t>
            </a:r>
            <a:r>
              <a:rPr lang="en-US" altLang="ko-KR" sz="1000" dirty="0" smtClean="0">
                <a:latin typeface="+mn-ea"/>
              </a:rPr>
              <a:t>microspheres </a:t>
            </a:r>
            <a:r>
              <a:rPr lang="ko-KR" altLang="en-US" sz="1000" dirty="0" smtClean="0">
                <a:latin typeface="+mn-ea"/>
              </a:rPr>
              <a:t>를 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사용한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장비의 표준화 및 품질 관리</a:t>
            </a:r>
            <a:endParaRPr lang="en-US" altLang="ko-KR" sz="1000" dirty="0" smtClean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8640" y="7183147"/>
            <a:ext cx="3600400" cy="165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하드웨어 및 소프트웨어   </a:t>
            </a:r>
            <a:endParaRPr lang="en-US" altLang="ko-KR" sz="11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50000"/>
              </a:lnSpc>
            </a:pPr>
            <a:r>
              <a:rPr lang="en-US" altLang="ko-KR" sz="1100" dirty="0" smtClean="0">
                <a:latin typeface="+mn-ea"/>
              </a:rPr>
              <a:t>   </a:t>
            </a:r>
            <a:endParaRPr lang="en-US" altLang="ko-KR" sz="1100" dirty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100" dirty="0" smtClean="0">
                <a:latin typeface="+mn-ea"/>
              </a:rPr>
              <a:t>▪ </a:t>
            </a:r>
            <a:r>
              <a:rPr lang="ko-KR" altLang="en-US" sz="1050" dirty="0" smtClean="0">
                <a:latin typeface="+mn-ea"/>
              </a:rPr>
              <a:t>입증된 기술력의 </a:t>
            </a:r>
            <a:r>
              <a:rPr lang="en-US" altLang="ko-KR" sz="1050" dirty="0" smtClean="0">
                <a:latin typeface="+mn-ea"/>
              </a:rPr>
              <a:t>flow cytometer </a:t>
            </a:r>
            <a:r>
              <a:rPr lang="ko-KR" altLang="en-US" sz="1050" dirty="0" smtClean="0">
                <a:latin typeface="+mn-ea"/>
              </a:rPr>
              <a:t>방식 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en-US" altLang="ko-KR" sz="1000" dirty="0" smtClean="0">
                <a:latin typeface="+mn-ea"/>
              </a:rPr>
              <a:t>▪</a:t>
            </a:r>
            <a:r>
              <a:rPr lang="ko-KR" altLang="en-US" sz="1000" dirty="0" smtClean="0">
                <a:latin typeface="+mn-ea"/>
              </a:rPr>
              <a:t> 샘플 전처리 자동화   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ko-KR" sz="1000" dirty="0" smtClean="0">
                <a:latin typeface="+mn-ea"/>
              </a:rPr>
              <a:t>▪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용이한 사용법과  적은 유지 보수 디자인 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ko-KR" sz="1000" dirty="0" smtClean="0">
                <a:latin typeface="+mn-ea"/>
              </a:rPr>
              <a:t>▪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외부 인터넷 원격 조정 가능 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ko-KR" sz="1000" dirty="0" smtClean="0">
                <a:latin typeface="+mn-ea"/>
              </a:rPr>
              <a:t>▪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합리적인 가격 </a:t>
            </a:r>
            <a:endParaRPr lang="en-US" altLang="ko-KR" sz="1000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ko-KR" sz="1000" dirty="0" smtClean="0">
                <a:latin typeface="+mn-ea"/>
              </a:rPr>
              <a:t>▪</a:t>
            </a:r>
            <a:r>
              <a:rPr lang="en-US" altLang="ko-KR" sz="1000" dirty="0" smtClean="0">
                <a:latin typeface="+mn-ea"/>
              </a:rPr>
              <a:t> </a:t>
            </a:r>
            <a:r>
              <a:rPr lang="ko-KR" altLang="en-US" sz="1000" dirty="0" smtClean="0">
                <a:latin typeface="+mn-ea"/>
              </a:rPr>
              <a:t>적용 프로그램에 따라 사용자 정의 인터페이스 설정  </a:t>
            </a:r>
            <a:endParaRPr lang="en-US" altLang="ko-KR" sz="1000" dirty="0">
              <a:latin typeface="+mn-ea"/>
            </a:endParaRPr>
          </a:p>
          <a:p>
            <a:pPr>
              <a:lnSpc>
                <a:spcPct val="120000"/>
              </a:lnSpc>
            </a:pPr>
            <a:endParaRPr lang="en-US" altLang="ko-KR" sz="1000" dirty="0" smtClean="0">
              <a:latin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87860" y="2165409"/>
            <a:ext cx="1845718" cy="1263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▪ </a:t>
            </a:r>
            <a:r>
              <a:rPr lang="ko-KR" altLang="en-US" sz="1050" dirty="0" err="1" smtClean="0">
                <a:solidFill>
                  <a:schemeClr val="bg1"/>
                </a:solidFill>
              </a:rPr>
              <a:t>모듈식</a:t>
            </a:r>
            <a:r>
              <a:rPr lang="ko-KR" altLang="en-US" sz="1050" dirty="0" smtClean="0">
                <a:solidFill>
                  <a:schemeClr val="bg1"/>
                </a:solidFill>
              </a:rPr>
              <a:t> 디자인 </a:t>
            </a:r>
            <a:endParaRPr lang="en-US" altLang="ko-KR" sz="105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▪ </a:t>
            </a:r>
            <a:r>
              <a:rPr lang="ko-KR" altLang="en-US" sz="1050" dirty="0" err="1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레이져</a:t>
            </a:r>
            <a:r>
              <a:rPr lang="ko-KR" altLang="en-US" sz="105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  </a:t>
            </a:r>
            <a:r>
              <a:rPr lang="en-US" altLang="ko-KR" sz="105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2</a:t>
            </a:r>
            <a:r>
              <a:rPr lang="ko-KR" altLang="en-US" sz="105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개</a:t>
            </a:r>
            <a:endParaRPr lang="en-US" altLang="ko-KR" sz="1050" dirty="0" smtClean="0">
              <a:solidFill>
                <a:schemeClr val="bg1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▪ </a:t>
            </a:r>
            <a:r>
              <a:rPr lang="en-US" altLang="ko-KR" sz="1050" dirty="0" smtClean="0">
                <a:solidFill>
                  <a:schemeClr val="bg1"/>
                </a:solidFill>
              </a:rPr>
              <a:t>Detector 4 </a:t>
            </a:r>
            <a:r>
              <a:rPr lang="ko-KR" altLang="en-US" sz="1050" dirty="0" smtClean="0">
                <a:solidFill>
                  <a:schemeClr val="bg1"/>
                </a:solidFill>
              </a:rPr>
              <a:t>개 </a:t>
            </a:r>
            <a:endParaRPr lang="en-US" altLang="ko-KR" sz="105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▪ </a:t>
            </a:r>
            <a:r>
              <a:rPr lang="ko-KR" altLang="en-US" sz="1050" dirty="0" smtClean="0">
                <a:solidFill>
                  <a:schemeClr val="bg1"/>
                </a:solidFill>
              </a:rPr>
              <a:t>시간당 </a:t>
            </a:r>
            <a:r>
              <a:rPr lang="en-US" altLang="ko-KR" sz="1050" dirty="0" smtClean="0">
                <a:solidFill>
                  <a:schemeClr val="bg1"/>
                </a:solidFill>
              </a:rPr>
              <a:t>50</a:t>
            </a:r>
            <a:r>
              <a:rPr lang="ko-KR" altLang="en-US" sz="1050" dirty="0" smtClean="0">
                <a:solidFill>
                  <a:schemeClr val="bg1"/>
                </a:solidFill>
              </a:rPr>
              <a:t>개</a:t>
            </a:r>
            <a:r>
              <a:rPr lang="en-US" altLang="ko-KR" sz="1050" dirty="0" smtClean="0">
                <a:solidFill>
                  <a:schemeClr val="bg1"/>
                </a:solidFill>
              </a:rPr>
              <a:t> </a:t>
            </a:r>
            <a:r>
              <a:rPr lang="ko-KR" altLang="en-US" sz="1050" dirty="0" smtClean="0">
                <a:solidFill>
                  <a:schemeClr val="bg1"/>
                </a:solidFill>
              </a:rPr>
              <a:t>샘플 처리</a:t>
            </a:r>
            <a:endParaRPr lang="en-US" altLang="ko-KR" sz="105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▪ </a:t>
            </a:r>
            <a:r>
              <a:rPr lang="ko-KR" altLang="en-US" sz="1050" dirty="0">
                <a:solidFill>
                  <a:schemeClr val="bg1"/>
                </a:solidFill>
              </a:rPr>
              <a:t>모듈 디자인 </a:t>
            </a:r>
            <a:endParaRPr lang="en-US" altLang="ko-KR" sz="1050" dirty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1050" dirty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▪ </a:t>
            </a:r>
            <a:r>
              <a:rPr lang="en-US" altLang="ko-KR" sz="1050" dirty="0" smtClean="0">
                <a:solidFill>
                  <a:schemeClr val="bg1"/>
                </a:solidFill>
              </a:rPr>
              <a:t>SCC/IBC </a:t>
            </a:r>
            <a:r>
              <a:rPr lang="ko-KR" altLang="en-US" sz="1050" dirty="0" smtClean="0">
                <a:solidFill>
                  <a:schemeClr val="bg1"/>
                </a:solidFill>
              </a:rPr>
              <a:t>분석</a:t>
            </a:r>
            <a:endParaRPr lang="en-US" altLang="ko-KR" sz="105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01406" y="4963036"/>
                <a:ext cx="3068960" cy="22560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1100" b="1" dirty="0" smtClean="0">
                    <a:solidFill>
                      <a:schemeClr val="accent2">
                        <a:lumMod val="50000"/>
                      </a:schemeClr>
                    </a:solidFill>
                    <a:latin typeface="+mn-ea"/>
                  </a:rPr>
                  <a:t>품질 관리 향상   </a:t>
                </a:r>
                <a:endParaRPr lang="en-US" altLang="ko-KR" sz="1100" b="1" dirty="0" smtClean="0">
                  <a:solidFill>
                    <a:schemeClr val="accent2">
                      <a:lumMod val="50000"/>
                    </a:schemeClr>
                  </a:solidFill>
                  <a:latin typeface="+mn-ea"/>
                </a:endParaRPr>
              </a:p>
              <a:p>
                <a:pPr>
                  <a:lnSpc>
                    <a:spcPct val="50000"/>
                  </a:lnSpc>
                </a:pPr>
                <a:endParaRPr lang="en-US" altLang="ko-KR" sz="1100" dirty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ko-KR" sz="1100" dirty="0" smtClean="0">
                    <a:latin typeface="+mn-ea"/>
                  </a:rPr>
                  <a:t>▪ </a:t>
                </a:r>
                <a:r>
                  <a:rPr lang="ko-KR" altLang="en-US" sz="1000" dirty="0" smtClean="0">
                    <a:latin typeface="+mn-ea"/>
                  </a:rPr>
                  <a:t>유대 지불</a:t>
                </a:r>
                <a:r>
                  <a:rPr lang="en-US" altLang="ko-KR" sz="1000" dirty="0" smtClean="0">
                    <a:latin typeface="+mn-ea"/>
                  </a:rPr>
                  <a:t>, </a:t>
                </a:r>
                <a:r>
                  <a:rPr lang="ko-KR" altLang="en-US" sz="1000" dirty="0" smtClean="0">
                    <a:latin typeface="+mn-ea"/>
                  </a:rPr>
                  <a:t>검출</a:t>
                </a:r>
                <a:r>
                  <a:rPr lang="en-US" altLang="ko-KR" sz="1000" dirty="0" smtClean="0">
                    <a:latin typeface="+mn-ea"/>
                  </a:rPr>
                  <a:t>, </a:t>
                </a:r>
                <a:r>
                  <a:rPr lang="ko-KR" altLang="en-US" sz="1000" dirty="0" smtClean="0">
                    <a:latin typeface="+mn-ea"/>
                  </a:rPr>
                  <a:t>분리  </a:t>
                </a:r>
                <a:endParaRPr lang="en-US" altLang="ko-KR" sz="1000" dirty="0" smtClean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ko-KR" sz="1000" dirty="0" smtClean="0">
                    <a:latin typeface="+mn-ea"/>
                  </a:rPr>
                  <a:t>▪</a:t>
                </a:r>
                <a:r>
                  <a:rPr lang="en-US" altLang="ko-KR" sz="1000" dirty="0">
                    <a:latin typeface="+mn-ea"/>
                  </a:rPr>
                  <a:t> </a:t>
                </a:r>
                <a:r>
                  <a:rPr lang="en-US" altLang="ko-KR" sz="1000" dirty="0" smtClean="0">
                    <a:latin typeface="+mn-ea"/>
                  </a:rPr>
                  <a:t>EU Commission Regulation (EC)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ko-KR" sz="1000" b="0" i="0" smtClean="0">
                            <a:latin typeface="Cambria Math"/>
                          </a:rPr>
                          <m:t>n</m:t>
                        </m:r>
                      </m:e>
                      <m:sup>
                        <m:r>
                          <a:rPr lang="en-US" altLang="ko-KR" sz="1000" i="0" smtClean="0"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altLang="ko-KR" sz="1000" dirty="0" smtClean="0">
                    <a:latin typeface="+mn-ea"/>
                  </a:rPr>
                  <a:t> 1622/2006</a:t>
                </a:r>
                <a:r>
                  <a:rPr lang="ko-KR" altLang="en-US" sz="1000" dirty="0" smtClean="0">
                    <a:latin typeface="+mn-ea"/>
                  </a:rPr>
                  <a:t>에 적합한 관리 가능</a:t>
                </a:r>
                <a:endParaRPr lang="en-US" altLang="ko-KR" sz="1000" dirty="0" smtClean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en-US" altLang="ko-KR" sz="1000" dirty="0" smtClean="0">
                    <a:latin typeface="+mn-ea"/>
                  </a:rPr>
                  <a:t> -&gt; </a:t>
                </a:r>
                <a:r>
                  <a:rPr lang="ko-KR" altLang="en-US" sz="1000" dirty="0" smtClean="0">
                    <a:latin typeface="+mn-ea"/>
                  </a:rPr>
                  <a:t>세균 수 </a:t>
                </a:r>
                <a:r>
                  <a:rPr lang="en-US" altLang="ko-KR" sz="1000" dirty="0" smtClean="0">
                    <a:latin typeface="+mn-ea"/>
                  </a:rPr>
                  <a:t>&lt; 100,000 </a:t>
                </a:r>
                <a:r>
                  <a:rPr lang="en-US" altLang="ko-KR" sz="1000" dirty="0" err="1" smtClean="0">
                    <a:latin typeface="+mn-ea"/>
                  </a:rPr>
                  <a:t>cfu</a:t>
                </a:r>
                <a:r>
                  <a:rPr lang="en-US" altLang="ko-KR" sz="1000" dirty="0" smtClean="0">
                    <a:latin typeface="+mn-ea"/>
                  </a:rPr>
                  <a:t>/mL 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altLang="ko-KR" sz="1000" dirty="0">
                    <a:latin typeface="+mn-ea"/>
                  </a:rPr>
                  <a:t> </a:t>
                </a:r>
                <a:r>
                  <a:rPr lang="en-US" altLang="ko-KR" sz="1000" dirty="0" smtClean="0">
                    <a:latin typeface="+mn-ea"/>
                  </a:rPr>
                  <a:t>    </a:t>
                </a:r>
                <a:r>
                  <a:rPr lang="ko-KR" altLang="en-US" sz="1000" dirty="0" smtClean="0">
                    <a:latin typeface="+mn-ea"/>
                  </a:rPr>
                  <a:t>체세포 </a:t>
                </a:r>
                <a:r>
                  <a:rPr lang="en-US" altLang="ko-KR" sz="1000" dirty="0" smtClean="0">
                    <a:latin typeface="+mn-ea"/>
                  </a:rPr>
                  <a:t>&lt; 400,000 cells/mL</a:t>
                </a:r>
                <a:endParaRPr lang="en-US" altLang="ko-KR" sz="1000" dirty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ko-KR" sz="1000" dirty="0" smtClean="0">
                    <a:latin typeface="+mn-ea"/>
                  </a:rPr>
                  <a:t>▪</a:t>
                </a:r>
                <a:r>
                  <a:rPr lang="en-US" altLang="ko-KR" sz="1000" dirty="0" smtClean="0">
                    <a:latin typeface="+mn-ea"/>
                  </a:rPr>
                  <a:t> </a:t>
                </a:r>
                <a:r>
                  <a:rPr lang="ko-KR" altLang="en-US" sz="1000" dirty="0" err="1" smtClean="0">
                    <a:latin typeface="+mn-ea"/>
                  </a:rPr>
                  <a:t>집유</a:t>
                </a:r>
                <a:r>
                  <a:rPr lang="ko-KR" altLang="en-US" sz="1000" dirty="0" smtClean="0">
                    <a:latin typeface="+mn-ea"/>
                  </a:rPr>
                  <a:t> 전 탱크 오염 실시간 검사 </a:t>
                </a:r>
                <a:endParaRPr lang="en-US" altLang="ko-KR" sz="1000" dirty="0" smtClean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ko-KR" sz="1000" dirty="0" smtClean="0">
                    <a:latin typeface="+mn-ea"/>
                  </a:rPr>
                  <a:t>▪</a:t>
                </a:r>
                <a:r>
                  <a:rPr lang="en-US" altLang="ko-KR" sz="1000" dirty="0" smtClean="0">
                    <a:latin typeface="+mn-ea"/>
                  </a:rPr>
                  <a:t> </a:t>
                </a:r>
                <a:r>
                  <a:rPr lang="ko-KR" altLang="en-US" sz="1000" dirty="0" smtClean="0">
                    <a:latin typeface="+mn-ea"/>
                  </a:rPr>
                  <a:t>가공 전 </a:t>
                </a:r>
                <a:r>
                  <a:rPr lang="en-US" altLang="ko-KR" sz="1000" dirty="0" smtClean="0">
                    <a:latin typeface="+mn-ea"/>
                  </a:rPr>
                  <a:t>silo</a:t>
                </a:r>
                <a:r>
                  <a:rPr lang="ko-KR" altLang="en-US" sz="1000" dirty="0" smtClean="0">
                    <a:latin typeface="+mn-ea"/>
                  </a:rPr>
                  <a:t> 오염 실시간 검사 </a:t>
                </a:r>
                <a:endParaRPr lang="en-US" altLang="ko-KR" sz="1000" dirty="0" smtClean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ko-KR" sz="1000" dirty="0" smtClean="0">
                    <a:latin typeface="+mn-ea"/>
                  </a:rPr>
                  <a:t>▪</a:t>
                </a:r>
                <a:r>
                  <a:rPr lang="en-US" altLang="ko-KR" sz="1000" dirty="0" smtClean="0">
                    <a:latin typeface="+mn-ea"/>
                  </a:rPr>
                  <a:t> </a:t>
                </a:r>
                <a:r>
                  <a:rPr lang="ko-KR" altLang="en-US" sz="1000" dirty="0" smtClean="0">
                    <a:latin typeface="+mn-ea"/>
                  </a:rPr>
                  <a:t>품질에 따른 우유 분류 </a:t>
                </a:r>
                <a:endParaRPr lang="en-US" altLang="ko-KR" sz="1000" dirty="0" smtClean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ko-KR" sz="1000" dirty="0" smtClean="0">
                    <a:latin typeface="+mn-ea"/>
                  </a:rPr>
                  <a:t>▪</a:t>
                </a:r>
                <a:r>
                  <a:rPr lang="en-US" altLang="ko-KR" sz="1000" dirty="0" smtClean="0">
                    <a:latin typeface="+mn-ea"/>
                  </a:rPr>
                  <a:t> </a:t>
                </a:r>
                <a:r>
                  <a:rPr lang="ko-KR" altLang="en-US" sz="1000" dirty="0" smtClean="0">
                    <a:latin typeface="+mn-ea"/>
                  </a:rPr>
                  <a:t>최종 제품의 일관성 향상 </a:t>
                </a:r>
                <a:endParaRPr lang="en-US" altLang="ko-KR" sz="1000" dirty="0" smtClean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ko-KR" altLang="ko-KR" sz="1000" dirty="0" smtClean="0">
                    <a:latin typeface="+mn-ea"/>
                  </a:rPr>
                  <a:t>▪</a:t>
                </a:r>
                <a:r>
                  <a:rPr lang="en-US" altLang="ko-KR" sz="1000" dirty="0" smtClean="0">
                    <a:latin typeface="+mn-ea"/>
                  </a:rPr>
                  <a:t> </a:t>
                </a:r>
                <a:r>
                  <a:rPr lang="ko-KR" altLang="en-US" sz="1000" dirty="0" smtClean="0">
                    <a:latin typeface="+mn-ea"/>
                  </a:rPr>
                  <a:t>빠른 투자 회수 </a:t>
                </a:r>
                <a:endParaRPr lang="en-US" altLang="ko-KR" sz="1000" dirty="0" smtClean="0">
                  <a:latin typeface="+mn-ea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406" y="4963036"/>
                <a:ext cx="3068960" cy="22560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1406" y="7164288"/>
            <a:ext cx="2923455" cy="1901055"/>
          </a:xfrm>
          <a:prstGeom prst="rect">
            <a:avLst/>
          </a:prstGeom>
        </p:spPr>
      </p:pic>
      <p:grpSp>
        <p:nvGrpSpPr>
          <p:cNvPr id="3" name="그룹 2"/>
          <p:cNvGrpSpPr/>
          <p:nvPr/>
        </p:nvGrpSpPr>
        <p:grpSpPr>
          <a:xfrm>
            <a:off x="4384154" y="2154894"/>
            <a:ext cx="1940484" cy="2777146"/>
            <a:chOff x="4512852" y="2089376"/>
            <a:chExt cx="1940484" cy="2777146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12852" y="3347864"/>
              <a:ext cx="1807890" cy="1518658"/>
            </a:xfrm>
            <a:prstGeom prst="rect">
              <a:avLst/>
            </a:prstGeom>
          </p:spPr>
        </p:pic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12853" y="2089376"/>
              <a:ext cx="1807889" cy="126016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4607618" y="2186211"/>
              <a:ext cx="1845718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200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▪ 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모듈 디자인 </a:t>
              </a:r>
              <a:endParaRPr lang="en-US" altLang="ko-KR" sz="10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105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▪ 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레이저  </a:t>
              </a:r>
              <a:r>
                <a:rPr lang="en-US" altLang="ko-KR" sz="1050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2</a:t>
              </a:r>
              <a:r>
                <a:rPr lang="ko-KR" altLang="en-US" sz="1050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개</a:t>
              </a:r>
              <a:endParaRPr lang="en-US" altLang="ko-KR" sz="1050" dirty="0" smtClean="0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105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▪ </a:t>
              </a:r>
              <a:r>
                <a:rPr lang="en-US" altLang="ko-KR" sz="1050" dirty="0" smtClean="0">
                  <a:solidFill>
                    <a:schemeClr val="bg1"/>
                  </a:solidFill>
                </a:rPr>
                <a:t>Detector 4 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개 </a:t>
              </a:r>
              <a:endParaRPr lang="en-US" altLang="ko-KR" sz="10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1050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▪ 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시간당 </a:t>
              </a:r>
              <a:r>
                <a:rPr lang="en-US" altLang="ko-KR" sz="1050" dirty="0" smtClean="0">
                  <a:solidFill>
                    <a:schemeClr val="bg1"/>
                  </a:solidFill>
                </a:rPr>
                <a:t>50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개</a:t>
              </a:r>
              <a:r>
                <a:rPr lang="en-US" altLang="ko-KR" sz="1050" dirty="0" smtClean="0">
                  <a:solidFill>
                    <a:schemeClr val="bg1"/>
                  </a:solidFill>
                </a:rPr>
                <a:t> 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샘플 처리</a:t>
              </a:r>
              <a:endParaRPr lang="en-US" altLang="ko-KR" sz="1050" dirty="0" smtClean="0">
                <a:solidFill>
                  <a:schemeClr val="bg1"/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ko-KR" altLang="en-US" sz="1050" dirty="0" smtClean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▪ </a:t>
              </a:r>
              <a:r>
                <a:rPr lang="en-US" altLang="ko-KR" sz="1050" dirty="0" smtClean="0">
                  <a:solidFill>
                    <a:schemeClr val="bg1"/>
                  </a:solidFill>
                </a:rPr>
                <a:t>SCC/IBC </a:t>
              </a:r>
              <a:r>
                <a:rPr lang="ko-KR" altLang="en-US" sz="1050" dirty="0" smtClean="0">
                  <a:solidFill>
                    <a:schemeClr val="bg1"/>
                  </a:solidFill>
                </a:rPr>
                <a:t>분석</a:t>
              </a:r>
              <a:endParaRPr lang="en-US" altLang="ko-KR" sz="105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/>
        </p:nvCxnSpPr>
        <p:spPr>
          <a:xfrm>
            <a:off x="9400" y="1187624"/>
            <a:ext cx="6858000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그림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11156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80" y="32352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bg1"/>
                </a:solidFill>
              </a:rPr>
              <a:t>Bacto</a:t>
            </a:r>
            <a:r>
              <a:rPr lang="en-US" altLang="ko-KR" sz="2000" b="1" dirty="0" smtClean="0">
                <a:solidFill>
                  <a:schemeClr val="bg1"/>
                </a:solidFill>
              </a:rPr>
              <a:t> Count </a:t>
            </a:r>
            <a:r>
              <a:rPr lang="ko-KR" altLang="en-US" sz="2000" b="1" dirty="0">
                <a:solidFill>
                  <a:schemeClr val="bg1"/>
                </a:solidFill>
              </a:rPr>
              <a:t> </a:t>
            </a:r>
            <a:r>
              <a:rPr lang="ko-KR" altLang="en-US" sz="2000" b="1" dirty="0" smtClean="0">
                <a:solidFill>
                  <a:schemeClr val="bg1"/>
                </a:solidFill>
              </a:rPr>
              <a:t>구성 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19" name="그룹 18"/>
          <p:cNvGrpSpPr/>
          <p:nvPr/>
        </p:nvGrpSpPr>
        <p:grpSpPr>
          <a:xfrm>
            <a:off x="73199" y="1335103"/>
            <a:ext cx="3805851" cy="1746020"/>
            <a:chOff x="199213" y="1218134"/>
            <a:chExt cx="3805851" cy="1746020"/>
          </a:xfrm>
        </p:grpSpPr>
        <p:grpSp>
          <p:nvGrpSpPr>
            <p:cNvPr id="17" name="그룹 16"/>
            <p:cNvGrpSpPr/>
            <p:nvPr/>
          </p:nvGrpSpPr>
          <p:grpSpPr>
            <a:xfrm>
              <a:off x="206549" y="1218134"/>
              <a:ext cx="3798515" cy="923330"/>
              <a:chOff x="206549" y="1218134"/>
              <a:chExt cx="3798515" cy="92333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04664" y="1259633"/>
                <a:ext cx="3600400" cy="54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</a:t>
                </a:r>
                <a:r>
                  <a:rPr lang="ko-KR" altLang="en-US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컴퓨</a:t>
                </a:r>
                <a:r>
                  <a:rPr lang="ko-KR" altLang="en-US" sz="1100" b="1" dirty="0">
                    <a:solidFill>
                      <a:schemeClr val="accent2">
                        <a:lumMod val="50000"/>
                      </a:schemeClr>
                    </a:solidFill>
                  </a:rPr>
                  <a:t>터</a:t>
                </a:r>
                <a:r>
                  <a:rPr lang="en-US" altLang="ko-KR" sz="1100" b="1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                                                            </a:t>
                </a:r>
                <a:r>
                  <a:rPr lang="ko-KR" altLang="en-US" sz="1100" b="1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</a:t>
                </a:r>
                <a:endParaRPr lang="en-US" altLang="ko-KR" sz="1200" b="1" u="sng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US" altLang="ko-KR" sz="1100" dirty="0" smtClean="0"/>
                  <a:t>   </a:t>
                </a:r>
                <a:endParaRPr lang="en-US" altLang="ko-KR" sz="1100" dirty="0"/>
              </a:p>
              <a:p>
                <a:pPr>
                  <a:lnSpc>
                    <a:spcPct val="120000"/>
                  </a:lnSpc>
                </a:pPr>
                <a:endParaRPr lang="en-US" altLang="ko-KR" sz="1000" dirty="0" smtClean="0">
                  <a:latin typeface="+mj-lt"/>
                  <a:ea typeface="굴림" panose="020B0600000101010101" pitchFamily="50" charset="-127"/>
                </a:endParaRPr>
              </a:p>
            </p:txBody>
          </p:sp>
          <p:cxnSp>
            <p:nvCxnSpPr>
              <p:cNvPr id="8" name="직선 연결선 7"/>
              <p:cNvCxnSpPr/>
              <p:nvPr/>
            </p:nvCxnSpPr>
            <p:spPr>
              <a:xfrm>
                <a:off x="702221" y="1532784"/>
                <a:ext cx="2716113" cy="0"/>
              </a:xfrm>
              <a:prstGeom prst="line">
                <a:avLst/>
              </a:prstGeom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206549" y="1218134"/>
                <a:ext cx="3960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1</a:t>
                </a:r>
                <a:endParaRPr lang="ko-KR" altLang="en-US" sz="5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199213" y="1640715"/>
                  <a:ext cx="3301795" cy="132343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000" dirty="0" smtClean="0"/>
                    <a:t>         </a:t>
                  </a:r>
                  <a:r>
                    <a:rPr lang="ko-KR" altLang="en-US" sz="1000" dirty="0" smtClean="0"/>
                    <a:t>강력한 </a:t>
                  </a:r>
                  <a:r>
                    <a:rPr lang="ko-KR" altLang="en-US" sz="1000" dirty="0"/>
                    <a:t>산업용 컴퓨터를 통해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/>
                            </a:rPr>
                            <m:t>IBC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ko-KR" sz="1000" b="0" i="0" smtClean="0">
                              <a:latin typeface="Cambria Math"/>
                            </a:rPr>
                            <m:t>M</m:t>
                          </m:r>
                        </m:sub>
                      </m:sSub>
                    </m:oMath>
                  </a14:m>
                  <a:r>
                    <a:rPr lang="ko-KR" altLang="en-US" sz="1000" dirty="0" smtClean="0"/>
                    <a:t>은 </a:t>
                  </a:r>
                  <a:r>
                    <a:rPr lang="ko-KR" altLang="en-US" sz="1000" dirty="0"/>
                    <a:t>항상 </a:t>
                  </a:r>
                  <a:endParaRPr lang="en-US" altLang="ko-KR" sz="1000" dirty="0" smtClean="0"/>
                </a:p>
                <a:p>
                  <a:r>
                    <a:rPr lang="en-US" altLang="ko-KR" sz="1000" dirty="0"/>
                    <a:t> </a:t>
                  </a:r>
                  <a:r>
                    <a:rPr lang="en-US" altLang="ko-KR" sz="1000" dirty="0" smtClean="0"/>
                    <a:t>        </a:t>
                  </a:r>
                  <a:r>
                    <a:rPr lang="ko-KR" altLang="en-US" sz="1000" dirty="0" smtClean="0"/>
                    <a:t>기기를 </a:t>
                  </a:r>
                  <a:r>
                    <a:rPr lang="ko-KR" altLang="en-US" sz="1000" dirty="0"/>
                    <a:t>실행하고 </a:t>
                  </a:r>
                  <a:r>
                    <a:rPr lang="ko-KR" altLang="en-US" sz="1000" dirty="0" smtClean="0"/>
                    <a:t>모니터링 할 </a:t>
                  </a:r>
                  <a:r>
                    <a:rPr lang="ko-KR" altLang="en-US" sz="1000" dirty="0"/>
                    <a:t>수 있습니다</a:t>
                  </a:r>
                  <a:r>
                    <a:rPr lang="en-US" altLang="ko-KR" sz="1000" dirty="0"/>
                    <a:t>. </a:t>
                  </a:r>
                  <a:endParaRPr lang="en-US" altLang="ko-KR" sz="1000" dirty="0" smtClean="0"/>
                </a:p>
                <a:p>
                  <a:r>
                    <a:rPr lang="ko-KR" altLang="en-US" sz="1000" dirty="0" smtClean="0"/>
                    <a:t>진단 </a:t>
                  </a:r>
                  <a:r>
                    <a:rPr lang="ko-KR" altLang="en-US" sz="1000" dirty="0"/>
                    <a:t>기능이 소프트웨어에 </a:t>
                  </a:r>
                  <a:r>
                    <a:rPr lang="ko-KR" altLang="en-US" sz="1000" dirty="0" smtClean="0"/>
                    <a:t>통합되어</a:t>
                  </a:r>
                  <a:r>
                    <a:rPr lang="en-US" altLang="ko-KR" sz="1000" dirty="0" smtClean="0"/>
                    <a:t>,</a:t>
                  </a:r>
                  <a:r>
                    <a:rPr lang="ko-KR" altLang="en-US" sz="1000" dirty="0" smtClean="0"/>
                    <a:t> 기</a:t>
                  </a:r>
                  <a:r>
                    <a:rPr lang="ko-KR" altLang="en-US" sz="1000" dirty="0"/>
                    <a:t>기</a:t>
                  </a:r>
                  <a:r>
                    <a:rPr lang="ko-KR" altLang="en-US" sz="1000" dirty="0" smtClean="0"/>
                    <a:t>가 </a:t>
                  </a:r>
                  <a:r>
                    <a:rPr lang="ko-KR" altLang="en-US" sz="1000" dirty="0"/>
                    <a:t>최적으로 </a:t>
                  </a:r>
                  <a:r>
                    <a:rPr lang="ko-KR" altLang="en-US" sz="1000" dirty="0" smtClean="0"/>
                    <a:t>작동하지 </a:t>
                  </a:r>
                  <a:r>
                    <a:rPr lang="ko-KR" altLang="en-US" sz="1000" dirty="0"/>
                    <a:t>않을 경우 사용자에게 경고합니다</a:t>
                  </a:r>
                  <a:r>
                    <a:rPr lang="en-US" altLang="ko-KR" sz="1000" dirty="0"/>
                    <a:t>. </a:t>
                  </a:r>
                  <a:endParaRPr lang="en-US" altLang="ko-KR" sz="1000" dirty="0" smtClean="0"/>
                </a:p>
                <a:p>
                  <a:r>
                    <a:rPr lang="ko-KR" altLang="en-US" sz="1000" dirty="0" smtClean="0"/>
                    <a:t>또한</a:t>
                  </a:r>
                  <a:r>
                    <a:rPr lang="en-US" altLang="ko-KR" sz="1000" dirty="0" smtClean="0"/>
                    <a:t>,</a:t>
                  </a:r>
                  <a:r>
                    <a:rPr lang="ko-KR" altLang="en-US" sz="1000" dirty="0" smtClean="0"/>
                    <a:t> </a:t>
                  </a:r>
                  <a:r>
                    <a:rPr lang="ko-KR" altLang="en-US" sz="1000" dirty="0"/>
                    <a:t>분석 </a:t>
                  </a:r>
                  <a:r>
                    <a:rPr lang="ko-KR" altLang="en-US" sz="1000" dirty="0" smtClean="0"/>
                    <a:t>데이터 </a:t>
                  </a:r>
                  <a:r>
                    <a:rPr lang="ko-KR" altLang="en-US" sz="1000" dirty="0"/>
                    <a:t>및 원시 검출기 출력은 모두 데이터베이스에 </a:t>
                  </a:r>
                  <a:r>
                    <a:rPr lang="ko-KR" altLang="en-US" sz="1000" dirty="0" smtClean="0"/>
                    <a:t>저장되며</a:t>
                  </a:r>
                  <a:r>
                    <a:rPr lang="en-US" altLang="ko-KR" sz="1000" dirty="0"/>
                    <a:t>,</a:t>
                  </a:r>
                  <a:r>
                    <a:rPr lang="ko-KR" altLang="en-US" sz="1000" dirty="0" smtClean="0"/>
                    <a:t> </a:t>
                  </a:r>
                  <a:r>
                    <a:rPr lang="ko-KR" altLang="en-US" sz="1000" dirty="0"/>
                    <a:t>소급 데이터 분석 또는 교정 후 데이터 </a:t>
                  </a:r>
                  <a:r>
                    <a:rPr lang="ko-KR" altLang="en-US" sz="1000" dirty="0" smtClean="0"/>
                    <a:t>재계산을 </a:t>
                  </a:r>
                  <a:r>
                    <a:rPr lang="ko-KR" altLang="en-US" sz="1000" dirty="0"/>
                    <a:t>위해 언제든지 </a:t>
                  </a:r>
                  <a:r>
                    <a:rPr lang="ko-KR" altLang="en-US" sz="1000" dirty="0" smtClean="0"/>
                    <a:t>다시 데이터를 소환할 수 있습니다</a:t>
                  </a:r>
                  <a:r>
                    <a:rPr lang="en-US" altLang="ko-KR" sz="1000" dirty="0" smtClean="0"/>
                    <a:t>.</a:t>
                  </a:r>
                  <a:endParaRPr lang="ko-KR" altLang="en-US" sz="1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9213" y="1640715"/>
                  <a:ext cx="3301795" cy="1323439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92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3" y="3080546"/>
            <a:ext cx="3103477" cy="1982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43" y="7041554"/>
            <a:ext cx="3108606" cy="1850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그룹 39"/>
          <p:cNvGrpSpPr/>
          <p:nvPr/>
        </p:nvGrpSpPr>
        <p:grpSpPr>
          <a:xfrm>
            <a:off x="78346" y="5143588"/>
            <a:ext cx="3798515" cy="2048913"/>
            <a:chOff x="206549" y="1218134"/>
            <a:chExt cx="3798515" cy="2048913"/>
          </a:xfrm>
        </p:grpSpPr>
        <p:grpSp>
          <p:nvGrpSpPr>
            <p:cNvPr id="41" name="그룹 40"/>
            <p:cNvGrpSpPr/>
            <p:nvPr/>
          </p:nvGrpSpPr>
          <p:grpSpPr>
            <a:xfrm>
              <a:off x="206549" y="1218134"/>
              <a:ext cx="3798515" cy="923330"/>
              <a:chOff x="206549" y="1218134"/>
              <a:chExt cx="3798515" cy="923330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404664" y="1294618"/>
                <a:ext cx="3600400" cy="54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</a:t>
                </a:r>
                <a:r>
                  <a:rPr lang="ko-KR" altLang="en-US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유체 처리</a:t>
                </a:r>
                <a:r>
                  <a:rPr lang="en-US" altLang="ko-KR" sz="1100" b="1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                                                           </a:t>
                </a:r>
                <a:r>
                  <a:rPr lang="ko-KR" altLang="en-US" sz="1100" b="1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</a:t>
                </a:r>
                <a:endParaRPr lang="en-US" altLang="ko-KR" sz="1100" b="1" u="sng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US" altLang="ko-KR" sz="1100" dirty="0" smtClean="0"/>
                  <a:t>   </a:t>
                </a:r>
                <a:endParaRPr lang="en-US" altLang="ko-KR" sz="1100" dirty="0"/>
              </a:p>
              <a:p>
                <a:pPr>
                  <a:lnSpc>
                    <a:spcPct val="120000"/>
                  </a:lnSpc>
                </a:pPr>
                <a:endParaRPr lang="en-US" altLang="ko-KR" sz="1000" dirty="0" smtClean="0">
                  <a:latin typeface="+mj-lt"/>
                  <a:ea typeface="굴림" panose="020B0600000101010101" pitchFamily="50" charset="-127"/>
                </a:endParaRPr>
              </a:p>
            </p:txBody>
          </p:sp>
          <p:cxnSp>
            <p:nvCxnSpPr>
              <p:cNvPr id="44" name="직선 연결선 43"/>
              <p:cNvCxnSpPr/>
              <p:nvPr/>
            </p:nvCxnSpPr>
            <p:spPr>
              <a:xfrm>
                <a:off x="702221" y="1532784"/>
                <a:ext cx="2716113" cy="0"/>
              </a:xfrm>
              <a:prstGeom prst="line">
                <a:avLst/>
              </a:prstGeom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TextBox 44"/>
              <p:cNvSpPr txBox="1"/>
              <p:nvPr/>
            </p:nvSpPr>
            <p:spPr>
              <a:xfrm>
                <a:off x="206549" y="1218134"/>
                <a:ext cx="3960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2</a:t>
                </a:r>
                <a:endParaRPr lang="ko-KR" altLang="en-US" sz="5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208738" y="1635831"/>
              <a:ext cx="3301795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         </a:t>
              </a:r>
              <a:r>
                <a:rPr lang="ko-KR" altLang="en-US" sz="1000" dirty="0"/>
                <a:t>유체 </a:t>
              </a:r>
              <a:r>
                <a:rPr lang="ko-KR" altLang="en-US" sz="1000" dirty="0" smtClean="0"/>
                <a:t>처</a:t>
              </a:r>
              <a:r>
                <a:rPr lang="ko-KR" altLang="en-US" sz="1000" dirty="0"/>
                <a:t>리</a:t>
              </a:r>
              <a:r>
                <a:rPr lang="ko-KR" altLang="en-US" sz="1000" dirty="0" smtClean="0"/>
                <a:t> </a:t>
              </a:r>
              <a:r>
                <a:rPr lang="ko-KR" altLang="en-US" sz="1000" dirty="0"/>
                <a:t>스테이션은 기기에서 사용하는 </a:t>
              </a:r>
            </a:p>
            <a:p>
              <a:r>
                <a:rPr lang="ko-KR" altLang="en-US" sz="1000" dirty="0"/>
                <a:t>         시약의 레벨을 실시간으로 </a:t>
              </a:r>
              <a:r>
                <a:rPr lang="ko-KR" altLang="en-US" sz="1000" dirty="0" err="1"/>
                <a:t>필터링</a:t>
              </a:r>
              <a:r>
                <a:rPr lang="ko-KR" altLang="en-US" sz="1000" dirty="0"/>
                <a:t> 및 </a:t>
              </a:r>
              <a:r>
                <a:rPr lang="ko-KR" altLang="en-US" sz="1000" dirty="0" err="1"/>
                <a:t>모니터링하도록</a:t>
              </a:r>
              <a:r>
                <a:rPr lang="ko-KR" altLang="en-US" sz="1000" dirty="0"/>
                <a:t> 설계된 폐쇄형 모듈입니다</a:t>
              </a:r>
              <a:r>
                <a:rPr lang="en-US" altLang="ko-KR" sz="1000" dirty="0"/>
                <a:t>. </a:t>
              </a:r>
              <a:r>
                <a:rPr lang="ko-KR" altLang="en-US" sz="1000" dirty="0"/>
                <a:t>센서는 </a:t>
              </a:r>
              <a:r>
                <a:rPr lang="ko-KR" altLang="en-US" sz="1000" dirty="0" smtClean="0"/>
                <a:t>컴퓨터에서 지속적으로 </a:t>
              </a:r>
              <a:r>
                <a:rPr lang="ko-KR" altLang="en-US" sz="1000" dirty="0" err="1"/>
                <a:t>모니터링되며</a:t>
              </a:r>
              <a:r>
                <a:rPr lang="en-US" altLang="ko-KR" sz="1000" dirty="0"/>
                <a:t>, </a:t>
              </a:r>
              <a:r>
                <a:rPr lang="ko-KR" altLang="en-US" sz="1000" dirty="0"/>
                <a:t>유체 레벨이 낮을 때 </a:t>
              </a:r>
            </a:p>
            <a:p>
              <a:r>
                <a:rPr lang="ko-KR" altLang="en-US" sz="1000" dirty="0"/>
                <a:t>작업자에게 경고합니다</a:t>
              </a:r>
              <a:r>
                <a:rPr lang="en-US" altLang="ko-KR" sz="1000" dirty="0"/>
                <a:t>. </a:t>
              </a:r>
              <a:r>
                <a:rPr lang="ko-KR" altLang="en-US" sz="1000" dirty="0"/>
                <a:t>또한</a:t>
              </a:r>
              <a:r>
                <a:rPr lang="en-US" altLang="ko-KR" sz="1000" dirty="0"/>
                <a:t>, </a:t>
              </a:r>
              <a:r>
                <a:rPr lang="ko-KR" altLang="en-US" sz="1000" dirty="0"/>
                <a:t>이 모듈에는 쉽게 이용할 수 있는 여과 스테이션이 있으며</a:t>
              </a:r>
              <a:r>
                <a:rPr lang="en-US" altLang="ko-KR" sz="1000" dirty="0"/>
                <a:t>, </a:t>
              </a:r>
              <a:r>
                <a:rPr lang="ko-KR" altLang="en-US" sz="1000" dirty="0"/>
                <a:t>멸균 여과 허용 기준보다 훨씬 낮은 </a:t>
              </a:r>
              <a:r>
                <a:rPr lang="ko-KR" altLang="en-US" sz="1000" dirty="0" err="1" smtClean="0"/>
                <a:t>인라인</a:t>
              </a:r>
              <a:r>
                <a:rPr lang="en-US" altLang="ko-KR" sz="1000" dirty="0" smtClean="0"/>
                <a:t>(in-line) </a:t>
              </a:r>
              <a:r>
                <a:rPr lang="ko-KR" altLang="en-US" sz="1000" dirty="0"/>
                <a:t>필터</a:t>
              </a:r>
              <a:r>
                <a:rPr lang="en-US" altLang="ko-KR" sz="1000" dirty="0"/>
                <a:t>(0.1µm)</a:t>
              </a:r>
              <a:r>
                <a:rPr lang="ko-KR" altLang="en-US" sz="1000" dirty="0"/>
                <a:t>를 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사용하여 </a:t>
              </a:r>
              <a:r>
                <a:rPr lang="ko-KR" altLang="en-US" sz="1000" dirty="0"/>
                <a:t>모든 시약으로부터의 외부 오염 가능성을 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제거합니다</a:t>
              </a:r>
              <a:r>
                <a:rPr lang="en-US" altLang="ko-KR" sz="1000" dirty="0"/>
                <a:t>.</a:t>
              </a:r>
            </a:p>
            <a:p>
              <a:endParaRPr lang="ko-KR" altLang="en-US" sz="1000" dirty="0"/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3494881" y="1334063"/>
            <a:ext cx="3805851" cy="1602765"/>
            <a:chOff x="199213" y="1218134"/>
            <a:chExt cx="3805851" cy="1602765"/>
          </a:xfrm>
        </p:grpSpPr>
        <p:grpSp>
          <p:nvGrpSpPr>
            <p:cNvPr id="47" name="그룹 46"/>
            <p:cNvGrpSpPr/>
            <p:nvPr/>
          </p:nvGrpSpPr>
          <p:grpSpPr>
            <a:xfrm>
              <a:off x="206549" y="1218134"/>
              <a:ext cx="3798515" cy="923330"/>
              <a:chOff x="206549" y="1218134"/>
              <a:chExt cx="3798515" cy="923330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04664" y="1259633"/>
                <a:ext cx="3600400" cy="54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</a:t>
                </a:r>
                <a:r>
                  <a:rPr lang="ko-KR" altLang="en-US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인큐베이터</a:t>
                </a:r>
                <a:r>
                  <a:rPr lang="en-US" altLang="ko-KR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/</a:t>
                </a:r>
                <a:r>
                  <a:rPr lang="ko-KR" altLang="en-US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초음파 </a:t>
                </a:r>
                <a:r>
                  <a:rPr lang="en-US" altLang="ko-KR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probe</a:t>
                </a:r>
                <a:r>
                  <a:rPr lang="ko-KR" altLang="en-US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</a:t>
                </a:r>
                <a:r>
                  <a:rPr lang="en-US" altLang="ko-KR" sz="1100" b="1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                                                            </a:t>
                </a:r>
                <a:r>
                  <a:rPr lang="ko-KR" altLang="en-US" sz="1100" b="1" u="sng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</a:t>
                </a:r>
                <a:endParaRPr lang="en-US" altLang="ko-KR" sz="1200" b="1" u="sng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US" altLang="ko-KR" sz="1100" dirty="0" smtClean="0"/>
                  <a:t>   </a:t>
                </a:r>
                <a:endParaRPr lang="en-US" altLang="ko-KR" sz="1100" dirty="0"/>
              </a:p>
              <a:p>
                <a:pPr>
                  <a:lnSpc>
                    <a:spcPct val="120000"/>
                  </a:lnSpc>
                </a:pPr>
                <a:endParaRPr lang="en-US" altLang="ko-KR" sz="1000" dirty="0" smtClean="0">
                  <a:latin typeface="+mj-lt"/>
                  <a:ea typeface="굴림" panose="020B0600000101010101" pitchFamily="50" charset="-127"/>
                </a:endParaRPr>
              </a:p>
            </p:txBody>
          </p:sp>
          <p:cxnSp>
            <p:nvCxnSpPr>
              <p:cNvPr id="50" name="직선 연결선 49"/>
              <p:cNvCxnSpPr/>
              <p:nvPr/>
            </p:nvCxnSpPr>
            <p:spPr>
              <a:xfrm>
                <a:off x="702221" y="1532784"/>
                <a:ext cx="2716113" cy="0"/>
              </a:xfrm>
              <a:prstGeom prst="line">
                <a:avLst/>
              </a:prstGeom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xtBox 50"/>
              <p:cNvSpPr txBox="1"/>
              <p:nvPr/>
            </p:nvSpPr>
            <p:spPr>
              <a:xfrm>
                <a:off x="206549" y="1218134"/>
                <a:ext cx="3960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3</a:t>
                </a:r>
                <a:endParaRPr lang="ko-KR" altLang="en-US" sz="5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199213" y="1651348"/>
              <a:ext cx="330179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         </a:t>
              </a:r>
              <a:r>
                <a:rPr lang="ko-KR" altLang="en-US" sz="1000" dirty="0"/>
                <a:t>인큐베이터는 </a:t>
              </a:r>
              <a:r>
                <a:rPr lang="en-US" altLang="ko-KR" sz="1000" dirty="0" smtClean="0"/>
                <a:t>50°C</a:t>
              </a:r>
              <a:r>
                <a:rPr lang="ko-KR" altLang="en-US" sz="1000" dirty="0"/>
                <a:t>로</a:t>
              </a:r>
              <a:r>
                <a:rPr lang="ko-KR" altLang="en-US" sz="1000" dirty="0" smtClean="0"/>
                <a:t> 유지되며</a:t>
              </a:r>
              <a:r>
                <a:rPr lang="en-US" altLang="ko-KR" sz="1000" dirty="0" smtClean="0"/>
                <a:t>,</a:t>
              </a:r>
              <a:r>
                <a:rPr lang="ko-KR" altLang="en-US" sz="1000" dirty="0" smtClean="0"/>
                <a:t> </a:t>
              </a:r>
              <a:r>
                <a:rPr lang="en-US" altLang="ko-KR" sz="1000" dirty="0"/>
                <a:t>17</a:t>
              </a:r>
              <a:r>
                <a:rPr lang="ko-KR" altLang="en-US" sz="1000" dirty="0"/>
                <a:t>개의 </a:t>
              </a:r>
              <a:r>
                <a:rPr lang="ko-KR" altLang="en-US" sz="1000" dirty="0" err="1"/>
                <a:t>웰이</a:t>
              </a:r>
              <a:r>
                <a:rPr lang="ko-KR" altLang="en-US" sz="1000" dirty="0"/>
                <a:t> </a:t>
              </a:r>
              <a:r>
                <a:rPr lang="ko-KR" altLang="en-US" sz="1000" dirty="0" smtClean="0"/>
                <a:t>     </a:t>
              </a:r>
              <a:endParaRPr lang="en-US" altLang="ko-KR" sz="1000" dirty="0" smtClean="0"/>
            </a:p>
            <a:p>
              <a:r>
                <a:rPr lang="en-US" altLang="ko-KR" sz="1000" dirty="0"/>
                <a:t> </a:t>
              </a:r>
              <a:r>
                <a:rPr lang="en-US" altLang="ko-KR" sz="1000" dirty="0" smtClean="0"/>
                <a:t>        </a:t>
              </a:r>
              <a:r>
                <a:rPr lang="ko-KR" altLang="en-US" sz="1000" dirty="0" smtClean="0"/>
                <a:t>장착된 회전 장치로 구성되어 있습니다</a:t>
              </a:r>
              <a:r>
                <a:rPr lang="en-US" altLang="ko-KR" sz="1000" dirty="0"/>
                <a:t>. </a:t>
              </a:r>
              <a:r>
                <a:rPr lang="ko-KR" altLang="en-US" sz="1000" dirty="0"/>
                <a:t>우유와 </a:t>
              </a:r>
              <a:endParaRPr lang="en-US" altLang="ko-KR" sz="1000" dirty="0" smtClean="0"/>
            </a:p>
            <a:p>
              <a:r>
                <a:rPr lang="ko-KR" altLang="en-US" sz="1000" dirty="0" smtClean="0">
                  <a:solidFill>
                    <a:srgbClr val="FF0000"/>
                  </a:solidFill>
                </a:rPr>
                <a:t>독점</a:t>
              </a:r>
              <a:r>
                <a:rPr lang="ko-KR" altLang="en-US" sz="1000" dirty="0" smtClean="0"/>
                <a:t> </a:t>
              </a:r>
              <a:r>
                <a:rPr lang="ko-KR" altLang="en-US" sz="1000" dirty="0"/>
                <a:t>배양 시약은 자동으로 </a:t>
              </a:r>
              <a:r>
                <a:rPr lang="ko-KR" altLang="en-US" sz="1000" dirty="0" err="1"/>
                <a:t>웰</a:t>
              </a:r>
              <a:r>
                <a:rPr lang="ko-KR" altLang="en-US" sz="1000" dirty="0" err="1" smtClean="0"/>
                <a:t>에</a:t>
              </a:r>
              <a:r>
                <a:rPr lang="ko-KR" altLang="en-US" sz="1000" dirty="0" smtClean="0"/>
                <a:t> </a:t>
              </a:r>
              <a:r>
                <a:rPr lang="ko-KR" altLang="en-US" sz="1000" dirty="0"/>
                <a:t>분배되며 기계적</a:t>
              </a:r>
              <a:r>
                <a:rPr lang="en-US" altLang="ko-KR" sz="1000" dirty="0"/>
                <a:t>, 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화학적 </a:t>
              </a:r>
              <a:r>
                <a:rPr lang="ko-KR" altLang="en-US" sz="1000" dirty="0"/>
                <a:t>및 열처리를 받을 수 있습니다</a:t>
              </a:r>
              <a:r>
                <a:rPr lang="en-US" altLang="ko-KR" sz="1000" dirty="0"/>
                <a:t>. </a:t>
              </a:r>
              <a:r>
                <a:rPr lang="ko-KR" altLang="en-US" sz="1000" dirty="0"/>
                <a:t>배양하는 동안 혼합물을 초음파 처리하여 잠재적인 간섭 성분을 </a:t>
              </a:r>
              <a:r>
                <a:rPr lang="ko-KR" altLang="en-US" sz="1000" dirty="0" smtClean="0"/>
                <a:t>제거하고</a:t>
              </a:r>
              <a:r>
                <a:rPr lang="en-US" altLang="ko-KR" sz="1000" dirty="0" smtClean="0"/>
                <a:t>,</a:t>
              </a:r>
              <a:r>
                <a:rPr lang="ko-KR" altLang="en-US" sz="1000" dirty="0" smtClean="0"/>
                <a:t> </a:t>
              </a:r>
              <a:r>
                <a:rPr lang="ko-KR" altLang="en-US" sz="1000" dirty="0"/>
                <a:t>형광 </a:t>
              </a:r>
              <a:r>
                <a:rPr lang="ko-KR" altLang="en-US" sz="1000" dirty="0" err="1"/>
                <a:t>마커로</a:t>
              </a:r>
              <a:r>
                <a:rPr lang="ko-KR" altLang="en-US" sz="1000" dirty="0"/>
                <a:t> </a:t>
              </a:r>
              <a:r>
                <a:rPr lang="ko-KR" altLang="en-US" sz="1000" dirty="0" smtClean="0"/>
                <a:t>세균 </a:t>
              </a:r>
              <a:r>
                <a:rPr lang="en-US" altLang="ko-KR" sz="1000" dirty="0"/>
                <a:t>DNA </a:t>
              </a:r>
              <a:r>
                <a:rPr lang="ko-KR" altLang="en-US" sz="1000" dirty="0"/>
                <a:t>및</a:t>
              </a:r>
              <a:r>
                <a:rPr lang="en-US" altLang="ko-KR" sz="1000" dirty="0"/>
                <a:t>/</a:t>
              </a:r>
              <a:r>
                <a:rPr lang="ko-KR" altLang="en-US" sz="1000" dirty="0"/>
                <a:t>또는 </a:t>
              </a:r>
              <a:r>
                <a:rPr lang="en-US" altLang="ko-KR" sz="1000" dirty="0"/>
                <a:t>RNA</a:t>
              </a:r>
              <a:r>
                <a:rPr lang="ko-KR" altLang="en-US" sz="1000" dirty="0"/>
                <a:t>를 </a:t>
              </a:r>
              <a:r>
                <a:rPr lang="ko-KR" altLang="en-US" sz="1000" dirty="0" smtClean="0"/>
                <a:t>염색합니다</a:t>
              </a:r>
              <a:r>
                <a:rPr lang="en-US" altLang="ko-KR" sz="1000" dirty="0"/>
                <a:t>.</a:t>
              </a:r>
              <a:endParaRPr lang="ko-KR" altLang="en-US" sz="10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106" y="2958348"/>
            <a:ext cx="3077129" cy="215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502217" y="5163301"/>
            <a:ext cx="33017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00" dirty="0"/>
              <a:t>초음파 </a:t>
            </a:r>
            <a:r>
              <a:rPr lang="en-US" altLang="ko-KR" sz="1000" dirty="0" smtClean="0"/>
              <a:t>probe</a:t>
            </a:r>
            <a:r>
              <a:rPr lang="ko-KR" altLang="en-US" sz="1000" dirty="0" smtClean="0"/>
              <a:t>의 </a:t>
            </a:r>
            <a:r>
              <a:rPr lang="ko-KR" altLang="en-US" sz="1000" dirty="0"/>
              <a:t>사용은 </a:t>
            </a:r>
            <a:r>
              <a:rPr lang="ko-KR" altLang="en-US" sz="1000" dirty="0" smtClean="0"/>
              <a:t>세균 계수에서 </a:t>
            </a:r>
            <a:r>
              <a:rPr lang="ko-KR" altLang="en-US" sz="1000" dirty="0"/>
              <a:t>중요한 </a:t>
            </a:r>
            <a:endParaRPr lang="en-US" altLang="ko-KR" sz="1000" dirty="0" smtClean="0"/>
          </a:p>
          <a:p>
            <a:r>
              <a:rPr lang="ko-KR" altLang="en-US" sz="1000" dirty="0" smtClean="0"/>
              <a:t>기능입니다</a:t>
            </a:r>
            <a:r>
              <a:rPr lang="en-US" altLang="ko-KR" sz="1000" dirty="0" smtClean="0"/>
              <a:t>. Cavitation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효과는 체세포와 같은 잠재적인 방해 요소를 </a:t>
            </a:r>
            <a:r>
              <a:rPr lang="ko-KR" altLang="en-US" sz="1000" dirty="0" smtClean="0"/>
              <a:t>제거하고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이 방법에 높은 감도와 신호 대 </a:t>
            </a:r>
            <a:r>
              <a:rPr lang="ko-KR" altLang="en-US" sz="1000" dirty="0" smtClean="0"/>
              <a:t>잡음 비율</a:t>
            </a:r>
            <a:r>
              <a:rPr lang="en-US" altLang="ko-KR" sz="1000" dirty="0" smtClean="0"/>
              <a:t>(Signal-to-Noise ratio)</a:t>
            </a:r>
            <a:r>
              <a:rPr lang="ko-KR" altLang="en-US" sz="1000" dirty="0" smtClean="0"/>
              <a:t>을 </a:t>
            </a:r>
            <a:r>
              <a:rPr lang="ko-KR" altLang="en-US" sz="1000" dirty="0"/>
              <a:t>제공합니다</a:t>
            </a:r>
            <a:r>
              <a:rPr lang="en-US" altLang="ko-KR" sz="1000" dirty="0" smtClean="0"/>
              <a:t>. </a:t>
            </a:r>
            <a:r>
              <a:rPr lang="ko-KR" altLang="en-US" sz="1000" dirty="0" smtClean="0"/>
              <a:t>회전 장치는 이전 분석의 잔여물을 </a:t>
            </a:r>
            <a:r>
              <a:rPr lang="ko-KR" altLang="en-US" sz="1000" dirty="0"/>
              <a:t>제거하기 위해 각 분석 전후에 자동으로 청소됩니다</a:t>
            </a:r>
            <a:r>
              <a:rPr lang="en-US" altLang="ko-KR" sz="1000" dirty="0"/>
              <a:t>. </a:t>
            </a:r>
            <a:r>
              <a:rPr lang="ko-KR" altLang="en-US" sz="1000" dirty="0" smtClean="0"/>
              <a:t>더 </a:t>
            </a:r>
            <a:r>
              <a:rPr lang="ko-KR" altLang="en-US" sz="1000" dirty="0"/>
              <a:t>철저한 청소를 위해 </a:t>
            </a:r>
            <a:r>
              <a:rPr lang="ko-KR" altLang="en-US" sz="1000" dirty="0" smtClean="0"/>
              <a:t>회전 장치를 </a:t>
            </a:r>
            <a:r>
              <a:rPr lang="ko-KR" altLang="en-US" sz="1000" dirty="0"/>
              <a:t>기기에서 쉽게 </a:t>
            </a:r>
            <a:r>
              <a:rPr lang="ko-KR" altLang="en-US" sz="1000" dirty="0" smtClean="0"/>
              <a:t>분</a:t>
            </a:r>
            <a:r>
              <a:rPr lang="ko-KR" altLang="en-US" sz="1000" dirty="0"/>
              <a:t>리</a:t>
            </a:r>
            <a:r>
              <a:rPr lang="ko-KR" altLang="en-US" sz="1000" dirty="0" smtClean="0"/>
              <a:t>할 </a:t>
            </a:r>
            <a:r>
              <a:rPr lang="ko-KR" altLang="en-US" sz="1000" dirty="0"/>
              <a:t>수도 있습니다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grpSp>
        <p:nvGrpSpPr>
          <p:cNvPr id="60" name="그룹 59"/>
          <p:cNvGrpSpPr/>
          <p:nvPr/>
        </p:nvGrpSpPr>
        <p:grpSpPr>
          <a:xfrm>
            <a:off x="3502190" y="6372200"/>
            <a:ext cx="3805851" cy="2356742"/>
            <a:chOff x="199213" y="1218134"/>
            <a:chExt cx="3805851" cy="2356742"/>
          </a:xfrm>
        </p:grpSpPr>
        <p:grpSp>
          <p:nvGrpSpPr>
            <p:cNvPr id="61" name="그룹 60"/>
            <p:cNvGrpSpPr/>
            <p:nvPr/>
          </p:nvGrpSpPr>
          <p:grpSpPr>
            <a:xfrm>
              <a:off x="206549" y="1218134"/>
              <a:ext cx="3798515" cy="923330"/>
              <a:chOff x="206549" y="1218134"/>
              <a:chExt cx="3798515" cy="92333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04664" y="1271508"/>
                <a:ext cx="3600400" cy="5463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    </a:t>
                </a:r>
                <a:r>
                  <a:rPr lang="ko-KR" altLang="en-US" sz="1100" b="1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산업용 유동 세포 분석기</a:t>
                </a:r>
                <a:endParaRPr lang="en-US" altLang="ko-KR" sz="1100" b="1" u="sng" dirty="0" smtClean="0">
                  <a:solidFill>
                    <a:schemeClr val="accent2">
                      <a:lumMod val="50000"/>
                    </a:schemeClr>
                  </a:solidFill>
                </a:endParaRPr>
              </a:p>
              <a:p>
                <a:pPr>
                  <a:lnSpc>
                    <a:spcPct val="50000"/>
                  </a:lnSpc>
                </a:pPr>
                <a:r>
                  <a:rPr lang="en-US" altLang="ko-KR" sz="1100" dirty="0" smtClean="0"/>
                  <a:t>   </a:t>
                </a:r>
                <a:endParaRPr lang="en-US" altLang="ko-KR" sz="1100" dirty="0"/>
              </a:p>
              <a:p>
                <a:pPr>
                  <a:lnSpc>
                    <a:spcPct val="120000"/>
                  </a:lnSpc>
                </a:pPr>
                <a:endParaRPr lang="en-US" altLang="ko-KR" sz="1100" dirty="0" smtClean="0">
                  <a:latin typeface="+mj-lt"/>
                  <a:ea typeface="굴림" panose="020B0600000101010101" pitchFamily="50" charset="-127"/>
                </a:endParaRPr>
              </a:p>
            </p:txBody>
          </p:sp>
          <p:cxnSp>
            <p:nvCxnSpPr>
              <p:cNvPr id="64" name="직선 연결선 63"/>
              <p:cNvCxnSpPr/>
              <p:nvPr/>
            </p:nvCxnSpPr>
            <p:spPr>
              <a:xfrm>
                <a:off x="702221" y="1532784"/>
                <a:ext cx="2716113" cy="0"/>
              </a:xfrm>
              <a:prstGeom prst="line">
                <a:avLst/>
              </a:prstGeom>
              <a:ln w="158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206549" y="1218134"/>
                <a:ext cx="3960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5400" dirty="0" smtClean="0">
                    <a:solidFill>
                      <a:schemeClr val="accent2">
                        <a:lumMod val="50000"/>
                      </a:schemeClr>
                    </a:solidFill>
                  </a:rPr>
                  <a:t>4</a:t>
                </a:r>
                <a:endParaRPr lang="ko-KR" altLang="en-US" sz="5400" dirty="0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199213" y="1635884"/>
              <a:ext cx="330179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/>
                <a:t>         </a:t>
              </a:r>
              <a:r>
                <a:rPr lang="ko-KR" altLang="en-US" sz="1000" dirty="0" smtClean="0"/>
                <a:t>계수 장비라고도 </a:t>
              </a:r>
              <a:r>
                <a:rPr lang="ko-KR" altLang="en-US" sz="1000" dirty="0"/>
                <a:t>하는 </a:t>
              </a:r>
              <a:r>
                <a:rPr lang="ko-KR" altLang="en-US" sz="1000" dirty="0" smtClean="0"/>
                <a:t>유동 세포 분석기는 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         유동 세</a:t>
              </a:r>
              <a:r>
                <a:rPr lang="ko-KR" altLang="en-US" sz="1000" dirty="0"/>
                <a:t>포</a:t>
              </a:r>
              <a:r>
                <a:rPr lang="en-US" altLang="ko-KR" sz="1000" dirty="0" smtClean="0"/>
                <a:t>, </a:t>
              </a:r>
              <a:r>
                <a:rPr lang="ko-KR" altLang="en-US" sz="1000" dirty="0"/>
                <a:t>현미경</a:t>
              </a:r>
              <a:r>
                <a:rPr lang="en-US" altLang="ko-KR" sz="1000" dirty="0"/>
                <a:t>, </a:t>
              </a:r>
              <a:r>
                <a:rPr lang="ko-KR" altLang="en-US" sz="1000" dirty="0" smtClean="0"/>
                <a:t>대역폭이 좁은 </a:t>
              </a:r>
              <a:r>
                <a:rPr lang="ko-KR" altLang="en-US" sz="1000" dirty="0"/>
                <a:t>필터</a:t>
              </a:r>
              <a:r>
                <a:rPr lang="en-US" altLang="ko-KR" sz="1000" dirty="0"/>
                <a:t>, </a:t>
              </a:r>
              <a:r>
                <a:rPr lang="en-US" altLang="ko-KR" sz="1000" dirty="0" smtClean="0"/>
                <a:t>1~2</a:t>
              </a:r>
              <a:r>
                <a:rPr lang="ko-KR" altLang="en-US" sz="1000" dirty="0"/>
                <a:t>개의 </a:t>
              </a:r>
              <a:r>
                <a:rPr lang="ko-KR" altLang="en-US" sz="1000" dirty="0" smtClean="0"/>
                <a:t>강력하고 </a:t>
              </a:r>
              <a:r>
                <a:rPr lang="ko-KR" altLang="en-US" sz="1000" dirty="0"/>
                <a:t>안정적인 고체 </a:t>
              </a:r>
              <a:r>
                <a:rPr lang="ko-KR" altLang="en-US" sz="1000" dirty="0" smtClean="0"/>
                <a:t>레이저</a:t>
              </a:r>
              <a:r>
                <a:rPr lang="en-US" altLang="ko-KR" sz="1000" dirty="0" smtClean="0"/>
                <a:t>, </a:t>
              </a:r>
              <a:r>
                <a:rPr lang="ko-KR" altLang="en-US" sz="1000" dirty="0" smtClean="0"/>
                <a:t>그리고 </a:t>
              </a:r>
              <a:r>
                <a:rPr lang="ko-KR" altLang="en-US" sz="1000" dirty="0"/>
                <a:t>고감도 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광전자 </a:t>
              </a:r>
              <a:r>
                <a:rPr lang="ko-KR" altLang="en-US" sz="1000" dirty="0" err="1" smtClean="0"/>
                <a:t>증배관으로</a:t>
              </a:r>
              <a:r>
                <a:rPr lang="ko-KR" altLang="en-US" sz="1000" dirty="0" smtClean="0"/>
                <a:t> 구</a:t>
              </a:r>
              <a:r>
                <a:rPr lang="ko-KR" altLang="en-US" sz="1000" dirty="0"/>
                <a:t>성</a:t>
              </a:r>
              <a:r>
                <a:rPr lang="ko-KR" altLang="en-US" sz="1000" dirty="0" smtClean="0"/>
                <a:t>됩니다</a:t>
              </a:r>
              <a:r>
                <a:rPr lang="en-US" altLang="ko-KR" sz="1000" dirty="0"/>
                <a:t>. </a:t>
              </a:r>
              <a:r>
                <a:rPr lang="ko-KR" altLang="en-US" sz="1000" dirty="0"/>
                <a:t>레이저는 </a:t>
              </a:r>
              <a:r>
                <a:rPr lang="en-US" altLang="ko-KR" sz="1000" dirty="0"/>
                <a:t>DNA </a:t>
              </a:r>
              <a:r>
                <a:rPr lang="ko-KR" altLang="en-US" sz="1000" dirty="0"/>
                <a:t>및</a:t>
              </a:r>
              <a:r>
                <a:rPr lang="en-US" altLang="ko-KR" sz="1000" dirty="0"/>
                <a:t>/</a:t>
              </a:r>
              <a:r>
                <a:rPr lang="ko-KR" altLang="en-US" sz="1000" dirty="0"/>
                <a:t>또는 </a:t>
              </a:r>
              <a:r>
                <a:rPr lang="en-US" altLang="ko-KR" sz="1000" dirty="0"/>
                <a:t>RNA</a:t>
              </a:r>
              <a:r>
                <a:rPr lang="ko-KR" altLang="en-US" sz="1000" dirty="0"/>
                <a:t>에 삽입된 형광 </a:t>
              </a:r>
              <a:r>
                <a:rPr lang="ko-KR" altLang="en-US" sz="1000" dirty="0" err="1"/>
                <a:t>마커를</a:t>
              </a:r>
              <a:r>
                <a:rPr lang="ko-KR" altLang="en-US" sz="1000" dirty="0"/>
                <a:t> </a:t>
              </a:r>
              <a:r>
                <a:rPr lang="ko-KR" altLang="en-US" sz="1000" dirty="0" err="1" smtClean="0">
                  <a:solidFill>
                    <a:srgbClr val="FF0000"/>
                  </a:solidFill>
                </a:rPr>
                <a:t>여기시킵니다</a:t>
              </a:r>
              <a:r>
                <a:rPr lang="en-US" altLang="ko-KR" sz="1000" dirty="0">
                  <a:solidFill>
                    <a:srgbClr val="FF0000"/>
                  </a:solidFill>
                </a:rPr>
                <a:t>. </a:t>
              </a:r>
              <a:r>
                <a:rPr lang="ko-KR" altLang="en-US" sz="1000" dirty="0" smtClean="0"/>
                <a:t>이후 형광 출력은 </a:t>
              </a:r>
              <a:r>
                <a:rPr lang="ko-KR" altLang="en-US" sz="1000" dirty="0"/>
                <a:t>광학 장치로 </a:t>
              </a:r>
              <a:r>
                <a:rPr lang="ko-KR" altLang="en-US" sz="1000" dirty="0" smtClean="0"/>
                <a:t>수집된 후 필터로 </a:t>
              </a:r>
              <a:r>
                <a:rPr lang="ko-KR" altLang="en-US" sz="1000" dirty="0" err="1" smtClean="0"/>
                <a:t>필터링되며</a:t>
              </a:r>
              <a:r>
                <a:rPr lang="en-US" altLang="ko-KR" sz="1000" dirty="0" smtClean="0"/>
                <a:t>,</a:t>
              </a:r>
              <a:r>
                <a:rPr lang="ko-KR" altLang="en-US" sz="1000" dirty="0" smtClean="0"/>
                <a:t> 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광전자 </a:t>
              </a:r>
              <a:r>
                <a:rPr lang="ko-KR" altLang="en-US" sz="1000" dirty="0" err="1" smtClean="0"/>
                <a:t>증배관에서</a:t>
              </a:r>
              <a:r>
                <a:rPr lang="ko-KR" altLang="en-US" sz="1000" dirty="0" smtClean="0"/>
                <a:t> </a:t>
              </a:r>
              <a:r>
                <a:rPr lang="ko-KR" altLang="en-US" sz="1000" dirty="0"/>
                <a:t>감지됩니다</a:t>
              </a:r>
              <a:r>
                <a:rPr lang="en-US" altLang="ko-KR" sz="1000" dirty="0"/>
                <a:t>. </a:t>
              </a:r>
              <a:r>
                <a:rPr lang="ko-KR" altLang="en-US" sz="1000" dirty="0"/>
                <a:t>형광 펄스의 강도와 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너비가 </a:t>
              </a:r>
              <a:r>
                <a:rPr lang="ko-KR" altLang="en-US" sz="1000" dirty="0"/>
                <a:t>기록되고 </a:t>
              </a:r>
              <a:r>
                <a:rPr lang="en-US" altLang="ko-KR" sz="1000" dirty="0" smtClean="0"/>
                <a:t>gating</a:t>
              </a:r>
              <a:r>
                <a:rPr lang="ko-KR" altLang="en-US" sz="1000" dirty="0" smtClean="0"/>
                <a:t> </a:t>
              </a:r>
              <a:r>
                <a:rPr lang="ko-KR" altLang="en-US" sz="1000" dirty="0"/>
                <a:t>매개변수로 사용됩니다</a:t>
              </a:r>
              <a:r>
                <a:rPr lang="en-US" altLang="ko-KR" sz="1000" dirty="0"/>
                <a:t>. </a:t>
              </a:r>
              <a:endParaRPr lang="en-US" altLang="ko-KR" sz="1000" dirty="0" smtClean="0"/>
            </a:p>
            <a:p>
              <a:r>
                <a:rPr lang="ko-KR" altLang="en-US" sz="1000" dirty="0" err="1" smtClean="0"/>
                <a:t>계측기의</a:t>
              </a:r>
              <a:r>
                <a:rPr lang="ko-KR" altLang="en-US" sz="1000" dirty="0" smtClean="0"/>
                <a:t> </a:t>
              </a:r>
              <a:r>
                <a:rPr lang="ko-KR" altLang="en-US" sz="1000" dirty="0" err="1"/>
                <a:t>게이트</a:t>
              </a:r>
              <a:r>
                <a:rPr lang="ko-KR" altLang="en-US" sz="1000" dirty="0"/>
                <a:t> 펄스를 </a:t>
              </a:r>
              <a:r>
                <a:rPr lang="ko-KR" altLang="en-US" sz="1000" dirty="0" smtClean="0"/>
                <a:t>관련 </a:t>
              </a:r>
              <a:r>
                <a:rPr lang="ko-KR" altLang="en-US" sz="1000" dirty="0"/>
                <a:t>참조 방법의 공식 단위로 변환하기 위해 교정 또는 변환 방정식을 적용할 수 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있습니다</a:t>
              </a:r>
              <a:r>
                <a:rPr lang="en-US" altLang="ko-KR" sz="1000" dirty="0"/>
                <a:t>. </a:t>
              </a:r>
              <a:r>
                <a:rPr lang="ko-KR" altLang="en-US" sz="1000" dirty="0" smtClean="0"/>
                <a:t>유동 세포 분석기는 빈틈 없이 완전히 </a:t>
              </a:r>
              <a:endParaRPr lang="en-US" altLang="ko-KR" sz="1000" dirty="0" smtClean="0"/>
            </a:p>
            <a:p>
              <a:r>
                <a:rPr lang="ko-KR" altLang="en-US" sz="1000" dirty="0" smtClean="0"/>
                <a:t>닫히며</a:t>
              </a:r>
              <a:r>
                <a:rPr lang="en-US" altLang="ko-KR" sz="1000" dirty="0" smtClean="0"/>
                <a:t>,</a:t>
              </a:r>
              <a:r>
                <a:rPr lang="ko-KR" altLang="en-US" sz="1000" dirty="0" smtClean="0"/>
                <a:t> </a:t>
              </a:r>
              <a:r>
                <a:rPr lang="ko-KR" altLang="en-US" sz="1000" dirty="0"/>
                <a:t>온도가 조절되어 최적의 안정성을 제공합니다</a:t>
              </a:r>
              <a:r>
                <a:rPr lang="en-US" altLang="ko-KR" sz="1000" dirty="0"/>
                <a:t>.</a:t>
              </a:r>
              <a:endParaRPr lang="ko-KR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235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0189" t="5686" r="2343" b="11888"/>
          <a:stretch/>
        </p:blipFill>
        <p:spPr bwMode="auto">
          <a:xfrm>
            <a:off x="4242313" y="6156176"/>
            <a:ext cx="1490943" cy="143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209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5515" y="22584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latin typeface="+mn-ea"/>
              </a:rPr>
              <a:t>유동 세포 분석이란</a:t>
            </a:r>
            <a:r>
              <a:rPr lang="en-US" altLang="ko-KR" b="1" dirty="0" smtClean="0">
                <a:latin typeface="+mn-ea"/>
              </a:rPr>
              <a:t>?</a:t>
            </a:r>
            <a:endParaRPr lang="ko-KR" altLang="en-US" b="1" dirty="0">
              <a:latin typeface="+mn-ea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93639" y="2587714"/>
            <a:ext cx="670498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ko-KR" altLang="en-US" sz="1050" dirty="0"/>
              <a:t>염색한 세균 및 체세포를 </a:t>
            </a:r>
            <a:r>
              <a:rPr lang="ko-KR" altLang="en-US" sz="1050" dirty="0" err="1"/>
              <a:t>레이져를</a:t>
            </a:r>
            <a:r>
              <a:rPr lang="ko-KR" altLang="en-US" sz="1050" dirty="0"/>
              <a:t> 통과하여 유동적으로 흐르는 세포를 </a:t>
            </a:r>
            <a:r>
              <a:rPr lang="ko-KR" altLang="en-US" sz="1050" dirty="0" smtClean="0"/>
              <a:t>분석하는 기술</a:t>
            </a:r>
            <a:r>
              <a:rPr lang="ko-KR" altLang="en-US" sz="1000" dirty="0" smtClean="0">
                <a:latin typeface="+mn-ea"/>
              </a:rPr>
              <a:t>입니다</a:t>
            </a:r>
            <a:r>
              <a:rPr lang="en-US" altLang="ko-KR" sz="1000" dirty="0" smtClean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64889" y="3079720"/>
            <a:ext cx="6441323" cy="530915"/>
            <a:chOff x="619095" y="1259633"/>
            <a:chExt cx="3341701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9095" y="1259633"/>
                  <a:ext cx="3302844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1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BactoCount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1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𝐈𝐁𝐂</m:t>
                          </m:r>
                        </m:e>
                        <m:sub>
                          <m:r>
                            <a:rPr lang="en-US" altLang="ko-KR" sz="1100" b="1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𝐌</m:t>
                          </m:r>
                        </m:sub>
                      </m:sSub>
                    </m:oMath>
                  </a14:m>
                  <a:r>
                    <a:rPr lang="en-US" altLang="ko-KR" sz="11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Technical </a:t>
                  </a:r>
                  <a:r>
                    <a:rPr lang="en-US" altLang="ko-KR" sz="11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Overview </a:t>
                  </a:r>
                  <a:r>
                    <a:rPr lang="en-US" altLang="ko-KR" sz="11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&amp; </a:t>
                  </a:r>
                  <a:r>
                    <a:rPr lang="ko-KR" altLang="en-US" sz="11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작동 원리</a:t>
                  </a:r>
                  <a:endParaRPr lang="en-US" altLang="ko-KR" sz="1200" b="1" u="sng" dirty="0" smtClean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altLang="ko-KR" sz="1100" dirty="0" smtClean="0"/>
                    <a:t>   </a:t>
                  </a:r>
                  <a:endParaRPr lang="en-US" altLang="ko-KR" sz="1100" dirty="0"/>
                </a:p>
                <a:p>
                  <a:pPr>
                    <a:lnSpc>
                      <a:spcPct val="120000"/>
                    </a:lnSpc>
                  </a:pPr>
                  <a:endParaRPr lang="en-US" altLang="ko-KR" sz="1000" dirty="0" smtClean="0">
                    <a:latin typeface="+mj-lt"/>
                    <a:ea typeface="굴림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95" y="1259633"/>
                  <a:ext cx="3302844" cy="53091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14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직선 연결선 15"/>
            <p:cNvCxnSpPr/>
            <p:nvPr/>
          </p:nvCxnSpPr>
          <p:spPr>
            <a:xfrm>
              <a:off x="657952" y="1504027"/>
              <a:ext cx="3302844" cy="0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53014" y="3371614"/>
            <a:ext cx="3276365" cy="4255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/>
              <a:t>세균 수 분석 </a:t>
            </a:r>
            <a:r>
              <a:rPr lang="en-US" altLang="ko-KR" sz="1050" b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우유에 </a:t>
            </a:r>
            <a:r>
              <a:rPr lang="ko-KR" altLang="en-US" sz="1000" dirty="0" smtClean="0"/>
              <a:t>정제 완충제</a:t>
            </a:r>
            <a:r>
              <a:rPr lang="en-US" altLang="ko-KR" sz="1000" dirty="0"/>
              <a:t>, </a:t>
            </a:r>
            <a:r>
              <a:rPr lang="ko-KR" altLang="en-US" sz="1000" dirty="0" smtClean="0"/>
              <a:t>단백질 분해 효소 </a:t>
            </a:r>
            <a:r>
              <a:rPr lang="ko-KR" altLang="en-US" sz="1000" dirty="0"/>
              <a:t>및 </a:t>
            </a:r>
            <a:r>
              <a:rPr lang="ko-KR" altLang="en-US" sz="1000" dirty="0" smtClean="0"/>
              <a:t>형광 </a:t>
            </a:r>
            <a:endParaRPr lang="en-US" altLang="ko-KR" sz="1000" dirty="0" smtClean="0"/>
          </a:p>
          <a:p>
            <a:r>
              <a:rPr lang="ko-KR" altLang="en-US" sz="1000" dirty="0" err="1" smtClean="0"/>
              <a:t>마커로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이루어진 </a:t>
            </a:r>
            <a:r>
              <a:rPr lang="ko-KR" altLang="en-US" sz="1000" dirty="0" smtClean="0"/>
              <a:t>배양 시약을 첨가하여 </a:t>
            </a:r>
            <a:r>
              <a:rPr lang="ko-KR" altLang="en-US" sz="1000" dirty="0"/>
              <a:t>체세포를 </a:t>
            </a:r>
            <a:endParaRPr lang="en-US" altLang="ko-KR" sz="1000" dirty="0" smtClean="0"/>
          </a:p>
          <a:p>
            <a:r>
              <a:rPr lang="ko-KR" altLang="en-US" sz="1000" dirty="0" smtClean="0"/>
              <a:t>용해하고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</a:t>
            </a:r>
            <a:r>
              <a:rPr lang="en-US" altLang="ko-KR" sz="1000" dirty="0" smtClean="0"/>
              <a:t>fat globules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및 단백질을 가용화하여 균을 </a:t>
            </a:r>
            <a:r>
              <a:rPr lang="ko-KR" altLang="en-US" sz="1000" dirty="0" smtClean="0"/>
              <a:t>투과시키고 </a:t>
            </a:r>
            <a:r>
              <a:rPr lang="en-US" altLang="ko-KR" sz="1000" dirty="0"/>
              <a:t>DNA</a:t>
            </a:r>
            <a:r>
              <a:rPr lang="ko-KR" altLang="en-US" sz="1000" dirty="0"/>
              <a:t>를 </a:t>
            </a:r>
            <a:r>
              <a:rPr lang="ko-KR" altLang="en-US" sz="1000" dirty="0" smtClean="0"/>
              <a:t>염색합니다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형광 </a:t>
            </a:r>
            <a:r>
              <a:rPr lang="ko-KR" altLang="en-US" sz="1000" dirty="0" err="1"/>
              <a:t>마커는</a:t>
            </a:r>
            <a:r>
              <a:rPr lang="ko-KR" altLang="en-US" sz="1000" dirty="0"/>
              <a:t> 모든 </a:t>
            </a:r>
            <a:r>
              <a:rPr lang="ko-KR" altLang="en-US" sz="1000" dirty="0" smtClean="0"/>
              <a:t>세균의 이중 가닥 </a:t>
            </a:r>
            <a:r>
              <a:rPr lang="ko-KR" altLang="en-US" sz="1000" dirty="0"/>
              <a:t>핵산으로 </a:t>
            </a:r>
            <a:endParaRPr lang="en-US" altLang="ko-KR" sz="1000" dirty="0" smtClean="0"/>
          </a:p>
          <a:p>
            <a:r>
              <a:rPr lang="ko-KR" altLang="en-US" sz="1000" dirty="0" smtClean="0"/>
              <a:t>선택적으로 빠르게 삽입됩니다</a:t>
            </a:r>
            <a:r>
              <a:rPr lang="en-US" altLang="ko-KR" sz="10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 smtClean="0"/>
              <a:t>혼합물은 </a:t>
            </a:r>
            <a:r>
              <a:rPr lang="ko-KR" altLang="en-US" sz="1000" dirty="0"/>
              <a:t>배양 기간 동안 </a:t>
            </a:r>
            <a:r>
              <a:rPr lang="ko-KR" altLang="en-US" sz="1000" dirty="0" smtClean="0"/>
              <a:t>초음파 처리되어</a:t>
            </a:r>
            <a:r>
              <a:rPr lang="en-US" altLang="ko-KR" sz="1000" dirty="0" smtClean="0"/>
              <a:t>, </a:t>
            </a:r>
            <a:r>
              <a:rPr lang="ko-KR" altLang="en-US" sz="1000" dirty="0" smtClean="0"/>
              <a:t>간섭 </a:t>
            </a:r>
            <a:endParaRPr lang="en-US" altLang="ko-KR" sz="1000" dirty="0" smtClean="0"/>
          </a:p>
          <a:p>
            <a:r>
              <a:rPr lang="ko-KR" altLang="en-US" sz="1000" dirty="0" smtClean="0"/>
              <a:t>입자의 </a:t>
            </a:r>
            <a:r>
              <a:rPr lang="ko-KR" altLang="en-US" sz="1000" dirty="0"/>
              <a:t>화학적 분해를 돕고</a:t>
            </a:r>
            <a:r>
              <a:rPr lang="en-US" altLang="ko-KR" sz="1000" dirty="0"/>
              <a:t>, </a:t>
            </a:r>
            <a:r>
              <a:rPr lang="ko-KR" altLang="en-US" sz="1000" dirty="0"/>
              <a:t>남아있는 </a:t>
            </a:r>
            <a:r>
              <a:rPr lang="ko-KR" altLang="en-US" sz="1000" dirty="0" smtClean="0"/>
              <a:t>세균 </a:t>
            </a:r>
            <a:r>
              <a:rPr lang="ko-KR" altLang="en-US" sz="1000" dirty="0" err="1" smtClean="0"/>
              <a:t>콜로니를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교란하여 </a:t>
            </a:r>
            <a:r>
              <a:rPr lang="ko-KR" altLang="en-US" sz="1000" dirty="0" smtClean="0"/>
              <a:t>세균 </a:t>
            </a:r>
            <a:r>
              <a:rPr lang="ko-KR" altLang="en-US" sz="1000" dirty="0"/>
              <a:t>검출을 개선하고 </a:t>
            </a:r>
            <a:r>
              <a:rPr lang="ko-KR" altLang="en-US" sz="1000" dirty="0" smtClean="0">
                <a:solidFill>
                  <a:srgbClr val="FF0000"/>
                </a:solidFill>
              </a:rPr>
              <a:t>그 이외 물질들의 </a:t>
            </a:r>
            <a:endParaRPr lang="en-US" altLang="ko-KR" sz="1000" dirty="0" smtClean="0">
              <a:solidFill>
                <a:srgbClr val="FF0000"/>
              </a:solidFill>
            </a:endParaRPr>
          </a:p>
          <a:p>
            <a:r>
              <a:rPr lang="ko-KR" altLang="en-US" sz="1000" dirty="0" smtClean="0">
                <a:solidFill>
                  <a:srgbClr val="FF0000"/>
                </a:solidFill>
              </a:rPr>
              <a:t>형광을</a:t>
            </a:r>
            <a:r>
              <a:rPr lang="ko-KR" altLang="en-US" sz="1000" dirty="0" smtClean="0"/>
              <a:t> 감소시킵니다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배양 기간 후 배양 혼합물의 일부는 </a:t>
            </a:r>
            <a:r>
              <a:rPr lang="ko-KR" altLang="en-US" sz="1000" dirty="0" smtClean="0"/>
              <a:t>유동 세포 </a:t>
            </a:r>
            <a:endParaRPr lang="en-US" altLang="ko-KR" sz="1000" dirty="0"/>
          </a:p>
          <a:p>
            <a:r>
              <a:rPr lang="ko-KR" altLang="en-US" sz="1000" dirty="0" smtClean="0"/>
              <a:t>분석기로 옮겨져서</a:t>
            </a:r>
            <a:r>
              <a:rPr lang="en-US" altLang="ko-KR" sz="1000" dirty="0" smtClean="0"/>
              <a:t> </a:t>
            </a:r>
            <a:r>
              <a:rPr lang="ko-KR" altLang="en-US" sz="1000" dirty="0" smtClean="0"/>
              <a:t>세균이 정렬되고 강한 </a:t>
            </a:r>
            <a:r>
              <a:rPr lang="ko-KR" altLang="en-US" sz="1000" dirty="0"/>
              <a:t>레이저 빔과 </a:t>
            </a:r>
            <a:r>
              <a:rPr lang="ko-KR" altLang="en-US" sz="1000" dirty="0">
                <a:solidFill>
                  <a:srgbClr val="FF0000"/>
                </a:solidFill>
              </a:rPr>
              <a:t>형광에</a:t>
            </a:r>
            <a:r>
              <a:rPr lang="ko-KR" altLang="en-US" sz="1000" dirty="0"/>
              <a:t> </a:t>
            </a:r>
            <a:r>
              <a:rPr lang="ko-KR" altLang="en-US" sz="1000" dirty="0" smtClean="0"/>
              <a:t>노출됩니다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</a:rPr>
              <a:t>형광 신호는</a:t>
            </a:r>
            <a:r>
              <a:rPr lang="ko-KR" altLang="en-US" sz="1000" dirty="0"/>
              <a:t> 광학 장치에 의해 수집되고</a:t>
            </a:r>
            <a:r>
              <a:rPr lang="en-US" altLang="ko-KR" sz="1000" dirty="0"/>
              <a:t>, </a:t>
            </a:r>
            <a:r>
              <a:rPr lang="ko-KR" altLang="en-US" sz="1000" dirty="0" err="1" smtClean="0"/>
              <a:t>필터링</a:t>
            </a:r>
            <a:r>
              <a:rPr lang="ko-KR" altLang="en-US" sz="1000" dirty="0" smtClean="0"/>
              <a:t> </a:t>
            </a:r>
            <a:endParaRPr lang="en-US" altLang="ko-KR" sz="1000" dirty="0" smtClean="0"/>
          </a:p>
          <a:p>
            <a:r>
              <a:rPr lang="ko-KR" altLang="en-US" sz="1000" dirty="0" smtClean="0"/>
              <a:t>된 후</a:t>
            </a:r>
            <a:r>
              <a:rPr lang="en-US" altLang="ko-KR" sz="1000" dirty="0" smtClean="0"/>
              <a:t> </a:t>
            </a:r>
            <a:r>
              <a:rPr lang="ko-KR" altLang="en-US" sz="1000" dirty="0"/>
              <a:t>광전자 </a:t>
            </a:r>
            <a:r>
              <a:rPr lang="ko-KR" altLang="en-US" sz="1000" dirty="0" err="1" smtClean="0"/>
              <a:t>증배관에서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감지됩니다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형광 펄스의 강도와 높이는 </a:t>
            </a:r>
            <a:r>
              <a:rPr lang="en-US" altLang="ko-KR" sz="1000" dirty="0" smtClean="0">
                <a:solidFill>
                  <a:srgbClr val="FF0000"/>
                </a:solidFill>
              </a:rPr>
              <a:t>gating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매개변수로 </a:t>
            </a:r>
            <a:endParaRPr lang="en-US" altLang="ko-KR" sz="1000" dirty="0" smtClean="0"/>
          </a:p>
          <a:p>
            <a:r>
              <a:rPr lang="ko-KR" altLang="en-US" sz="1000" dirty="0" smtClean="0"/>
              <a:t>기록되고 </a:t>
            </a:r>
            <a:r>
              <a:rPr lang="ko-KR" altLang="en-US" sz="1000" dirty="0"/>
              <a:t>사용됩니다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분류된 펄스</a:t>
            </a:r>
            <a:r>
              <a:rPr lang="en-US" altLang="ko-KR" sz="1000" dirty="0"/>
              <a:t>(IBC)</a:t>
            </a:r>
            <a:r>
              <a:rPr lang="ko-KR" altLang="en-US" sz="1000" dirty="0"/>
              <a:t>는 변환 방정식을 적용한 후 </a:t>
            </a:r>
            <a:endParaRPr lang="en-US" altLang="ko-KR" sz="1000" dirty="0" smtClean="0"/>
          </a:p>
          <a:p>
            <a:r>
              <a:rPr lang="ko-KR" altLang="en-US" sz="1000" dirty="0" err="1" smtClean="0"/>
              <a:t>콜로니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형성 단위</a:t>
            </a:r>
            <a:r>
              <a:rPr lang="en-US" altLang="ko-KR" sz="1000" dirty="0"/>
              <a:t>(CFU)</a:t>
            </a:r>
            <a:r>
              <a:rPr lang="ko-KR" altLang="en-US" sz="1000" dirty="0"/>
              <a:t>로 변환됩니다</a:t>
            </a:r>
            <a:r>
              <a:rPr lang="en-US" altLang="ko-KR" sz="1000" dirty="0" smtClean="0"/>
              <a:t>.</a:t>
            </a:r>
            <a:endParaRPr lang="en-US" altLang="ko-KR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465003" y="3371614"/>
            <a:ext cx="3276365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050" b="1" dirty="0" smtClean="0"/>
              <a:t>체세포 분석 </a:t>
            </a:r>
            <a:r>
              <a:rPr lang="en-US" altLang="ko-KR" sz="1050" b="1" dirty="0" smtClean="0"/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정제 완충액과 형광 </a:t>
            </a:r>
            <a:r>
              <a:rPr lang="ko-KR" altLang="en-US" sz="1000" dirty="0" err="1"/>
              <a:t>마커로</a:t>
            </a:r>
            <a:r>
              <a:rPr lang="ko-KR" altLang="en-US" sz="1000" dirty="0"/>
              <a:t> 구성된 배양 시약은 </a:t>
            </a:r>
            <a:endParaRPr lang="en-US" altLang="ko-KR" sz="1000" dirty="0" smtClean="0"/>
          </a:p>
          <a:p>
            <a:r>
              <a:rPr lang="ko-KR" altLang="en-US" sz="1000" dirty="0" smtClean="0"/>
              <a:t>체세포를 </a:t>
            </a:r>
            <a:r>
              <a:rPr lang="ko-KR" altLang="en-US" sz="1000" dirty="0"/>
              <a:t>투과시키고 </a:t>
            </a:r>
            <a:r>
              <a:rPr lang="en-US" altLang="ko-KR" sz="1000" dirty="0"/>
              <a:t>DNA</a:t>
            </a:r>
            <a:r>
              <a:rPr lang="ko-KR" altLang="en-US" sz="1000" dirty="0"/>
              <a:t>를 염색하기 위해 우유에 </a:t>
            </a:r>
            <a:endParaRPr lang="en-US" altLang="ko-KR" sz="1000" dirty="0" smtClean="0"/>
          </a:p>
          <a:p>
            <a:r>
              <a:rPr lang="ko-KR" altLang="en-US" sz="1000" dirty="0" smtClean="0"/>
              <a:t>첨가됩니다</a:t>
            </a:r>
            <a:r>
              <a:rPr lang="en-US" altLang="ko-KR" sz="10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형광 </a:t>
            </a:r>
            <a:r>
              <a:rPr lang="ko-KR" altLang="en-US" sz="1000" dirty="0" err="1"/>
              <a:t>마커는</a:t>
            </a:r>
            <a:r>
              <a:rPr lang="ko-KR" altLang="en-US" sz="1000" dirty="0"/>
              <a:t> 모든 </a:t>
            </a:r>
            <a:r>
              <a:rPr lang="ko-KR" altLang="en-US" sz="1000" dirty="0" smtClean="0"/>
              <a:t>세균 </a:t>
            </a:r>
            <a:r>
              <a:rPr lang="ko-KR" altLang="en-US" sz="1000" dirty="0"/>
              <a:t>이중 가닥 핵산으로 </a:t>
            </a:r>
            <a:endParaRPr lang="en-US" altLang="ko-KR" sz="1000" dirty="0"/>
          </a:p>
          <a:p>
            <a:r>
              <a:rPr lang="ko-KR" altLang="en-US" sz="1000" dirty="0" smtClean="0"/>
              <a:t>선택적으로 빠르게 </a:t>
            </a:r>
            <a:r>
              <a:rPr lang="ko-KR" altLang="en-US" sz="1000" dirty="0"/>
              <a:t>삽입됩니다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배양 기간 후 배양 혼합물의 일부는 유동 세포 </a:t>
            </a:r>
            <a:endParaRPr lang="en-US" altLang="ko-KR" sz="1000" dirty="0"/>
          </a:p>
          <a:p>
            <a:r>
              <a:rPr lang="ko-KR" altLang="en-US" sz="1000" dirty="0"/>
              <a:t>분석기로 옮겨져서</a:t>
            </a:r>
            <a:r>
              <a:rPr lang="en-US" altLang="ko-KR" sz="1000" dirty="0"/>
              <a:t> </a:t>
            </a:r>
            <a:r>
              <a:rPr lang="ko-KR" altLang="en-US" sz="1000" dirty="0" smtClean="0"/>
              <a:t>체세포가 </a:t>
            </a:r>
            <a:r>
              <a:rPr lang="ko-KR" altLang="en-US" sz="1000" dirty="0"/>
              <a:t>정렬되고 강한 레이저 빔과 </a:t>
            </a:r>
            <a:r>
              <a:rPr lang="ko-KR" altLang="en-US" sz="1000" dirty="0">
                <a:solidFill>
                  <a:srgbClr val="FF0000"/>
                </a:solidFill>
              </a:rPr>
              <a:t>형광에</a:t>
            </a:r>
            <a:r>
              <a:rPr lang="ko-KR" altLang="en-US" sz="1000" dirty="0"/>
              <a:t> 노출됩니다</a:t>
            </a:r>
            <a:r>
              <a:rPr lang="en-US" altLang="ko-KR" sz="1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rgbClr val="FF0000"/>
                </a:solidFill>
              </a:rPr>
              <a:t>형광 신호는 </a:t>
            </a:r>
            <a:r>
              <a:rPr lang="ko-KR" altLang="en-US" sz="1000" dirty="0"/>
              <a:t>광학 장치에 의해 수집되고</a:t>
            </a:r>
            <a:r>
              <a:rPr lang="en-US" altLang="ko-KR" sz="1000" dirty="0"/>
              <a:t>, </a:t>
            </a:r>
            <a:r>
              <a:rPr lang="ko-KR" altLang="en-US" sz="1000" dirty="0" err="1"/>
              <a:t>필터링</a:t>
            </a:r>
            <a:r>
              <a:rPr lang="ko-KR" altLang="en-US" sz="1000" dirty="0"/>
              <a:t> </a:t>
            </a:r>
            <a:endParaRPr lang="en-US" altLang="ko-KR" sz="1000" dirty="0"/>
          </a:p>
          <a:p>
            <a:r>
              <a:rPr lang="ko-KR" altLang="en-US" sz="1000" dirty="0"/>
              <a:t>된 후</a:t>
            </a:r>
            <a:r>
              <a:rPr lang="en-US" altLang="ko-KR" sz="1000" dirty="0"/>
              <a:t> </a:t>
            </a:r>
            <a:r>
              <a:rPr lang="ko-KR" altLang="en-US" sz="1000" dirty="0"/>
              <a:t>광전자 </a:t>
            </a:r>
            <a:r>
              <a:rPr lang="ko-KR" altLang="en-US" sz="1000" dirty="0" err="1"/>
              <a:t>증배관에서</a:t>
            </a:r>
            <a:r>
              <a:rPr lang="ko-KR" altLang="en-US" sz="1000" dirty="0"/>
              <a:t> 감지됩니다</a:t>
            </a:r>
            <a:r>
              <a:rPr lang="en-US" altLang="ko-KR" sz="1000" dirty="0"/>
              <a:t>.</a:t>
            </a:r>
          </a:p>
          <a:p>
            <a:endParaRPr lang="en-US" altLang="ko-KR" sz="10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/>
              <a:t>형광 펄스의 강도와 높이는 </a:t>
            </a:r>
            <a:r>
              <a:rPr lang="en-US" altLang="ko-KR" sz="1000" dirty="0">
                <a:solidFill>
                  <a:srgbClr val="FF0000"/>
                </a:solidFill>
              </a:rPr>
              <a:t>gating</a:t>
            </a:r>
            <a:r>
              <a:rPr lang="ko-KR" altLang="en-US" sz="1000" dirty="0"/>
              <a:t> 매개변수로 </a:t>
            </a:r>
            <a:endParaRPr lang="en-US" altLang="ko-KR" sz="1000" dirty="0"/>
          </a:p>
          <a:p>
            <a:r>
              <a:rPr lang="ko-KR" altLang="en-US" sz="1000" dirty="0"/>
              <a:t>기록되고 사용됩니다</a:t>
            </a:r>
            <a:r>
              <a:rPr lang="en-US" altLang="ko-KR" sz="1000" dirty="0" smtClean="0"/>
              <a:t>.</a:t>
            </a:r>
            <a:endParaRPr lang="en-US" altLang="ko-KR" sz="1000" dirty="0"/>
          </a:p>
        </p:txBody>
      </p:sp>
      <p:grpSp>
        <p:nvGrpSpPr>
          <p:cNvPr id="22" name="그룹 21"/>
          <p:cNvGrpSpPr/>
          <p:nvPr/>
        </p:nvGrpSpPr>
        <p:grpSpPr>
          <a:xfrm>
            <a:off x="167904" y="7929517"/>
            <a:ext cx="6441323" cy="530915"/>
            <a:chOff x="619095" y="1259633"/>
            <a:chExt cx="3341701" cy="5309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19095" y="1259633"/>
                  <a:ext cx="3302844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1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BactoCount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1100" b="1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1100" b="1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𝐈𝐁𝐂</m:t>
                          </m:r>
                        </m:e>
                        <m:sub>
                          <m:r>
                            <a:rPr lang="en-US" altLang="ko-KR" sz="1100" b="1" i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/>
                            </a:rPr>
                            <m:t>𝐌</m:t>
                          </m:r>
                        </m:sub>
                      </m:sSub>
                    </m:oMath>
                  </a14:m>
                  <a:r>
                    <a:rPr lang="en-US" altLang="ko-KR" sz="1100" b="1" dirty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r>
                    <a:rPr lang="en-US" altLang="ko-KR" sz="11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3.0 – </a:t>
                  </a:r>
                  <a:r>
                    <a:rPr lang="en-US" altLang="ko-KR" sz="1100" b="1" dirty="0" err="1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Nexgen</a:t>
                  </a:r>
                  <a:r>
                    <a:rPr lang="en-US" altLang="ko-KR" sz="11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 </a:t>
                  </a:r>
                  <a:r>
                    <a:rPr lang="ko-KR" altLang="en-US" sz="1100" b="1" dirty="0" smtClean="0">
                      <a:solidFill>
                        <a:schemeClr val="accent2">
                          <a:lumMod val="50000"/>
                        </a:schemeClr>
                      </a:solidFill>
                    </a:rPr>
                    <a:t>유동 세포 분석</a:t>
                  </a:r>
                  <a:endParaRPr lang="en-US" altLang="ko-KR" sz="1200" b="1" u="sng" dirty="0" smtClean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  <a:p>
                  <a:pPr>
                    <a:lnSpc>
                      <a:spcPct val="50000"/>
                    </a:lnSpc>
                  </a:pPr>
                  <a:r>
                    <a:rPr lang="en-US" altLang="ko-KR" sz="1100" dirty="0" smtClean="0"/>
                    <a:t>   </a:t>
                  </a:r>
                  <a:endParaRPr lang="en-US" altLang="ko-KR" sz="1100" dirty="0"/>
                </a:p>
                <a:p>
                  <a:pPr>
                    <a:lnSpc>
                      <a:spcPct val="120000"/>
                    </a:lnSpc>
                  </a:pPr>
                  <a:endParaRPr lang="en-US" altLang="ko-KR" sz="1000" dirty="0" smtClean="0">
                    <a:latin typeface="+mj-lt"/>
                    <a:ea typeface="굴림" panose="020B0600000101010101" pitchFamily="50" charset="-127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095" y="1259633"/>
                  <a:ext cx="3302844" cy="53091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14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직선 연결선 23"/>
            <p:cNvCxnSpPr/>
            <p:nvPr/>
          </p:nvCxnSpPr>
          <p:spPr>
            <a:xfrm>
              <a:off x="657952" y="1504027"/>
              <a:ext cx="3302844" cy="0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직사각형 24"/>
              <p:cNvSpPr/>
              <p:nvPr/>
            </p:nvSpPr>
            <p:spPr>
              <a:xfrm>
                <a:off x="153015" y="8204338"/>
                <a:ext cx="6552728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o-KR" altLang="en-US" sz="1000" dirty="0">
                    <a:latin typeface="+mn-ea"/>
                  </a:rPr>
                  <a:t>새로운 </a:t>
                </a:r>
                <a:r>
                  <a:rPr lang="en-US" altLang="ko-KR" sz="1000" dirty="0" err="1">
                    <a:latin typeface="+mn-ea"/>
                  </a:rPr>
                  <a:t>BactoCount</a:t>
                </a:r>
                <a:r>
                  <a:rPr lang="en-US" altLang="ko-KR" sz="1000" dirty="0"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IBC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b="0" i="1">
                            <a:solidFill>
                              <a:schemeClr val="tx1"/>
                            </a:solidFill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altLang="ko-KR" sz="1000" b="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000" dirty="0" smtClean="0">
                    <a:latin typeface="+mn-ea"/>
                  </a:rPr>
                  <a:t> 3.0</a:t>
                </a:r>
                <a:r>
                  <a:rPr lang="ko-KR" altLang="en-US" sz="1000" dirty="0">
                    <a:latin typeface="+mn-ea"/>
                  </a:rPr>
                  <a:t>은 </a:t>
                </a:r>
                <a:r>
                  <a:rPr lang="ko-KR" altLang="en-US" sz="1000" dirty="0" smtClean="0">
                    <a:latin typeface="+mn-ea"/>
                  </a:rPr>
                  <a:t>전용 플랫폼을 통해 다양한 응용 프로그램을 </a:t>
                </a:r>
                <a:r>
                  <a:rPr lang="ko-KR" altLang="en-US" sz="1000" dirty="0">
                    <a:latin typeface="+mn-ea"/>
                  </a:rPr>
                  <a:t>제공합니다</a:t>
                </a:r>
                <a:r>
                  <a:rPr lang="en-US" altLang="ko-KR" sz="1000" dirty="0">
                    <a:latin typeface="+mn-ea"/>
                  </a:rPr>
                  <a:t>. </a:t>
                </a:r>
                <a:r>
                  <a:rPr lang="ko-KR" altLang="en-US" sz="1000" dirty="0">
                    <a:latin typeface="+mn-ea"/>
                  </a:rPr>
                  <a:t>주어진 샘플에서 최대 </a:t>
                </a:r>
                <a:r>
                  <a:rPr lang="en-US" altLang="ko-KR" sz="1000" dirty="0">
                    <a:latin typeface="+mn-ea"/>
                  </a:rPr>
                  <a:t>3</a:t>
                </a:r>
                <a:r>
                  <a:rPr lang="ko-KR" altLang="en-US" sz="1000" dirty="0">
                    <a:latin typeface="+mn-ea"/>
                  </a:rPr>
                  <a:t>개의 애플리케이션을 동시에 실행할 수 있습니다</a:t>
                </a:r>
                <a:r>
                  <a:rPr lang="en-US" altLang="ko-KR" sz="1000" dirty="0">
                    <a:latin typeface="+mn-ea"/>
                  </a:rPr>
                  <a:t>. </a:t>
                </a:r>
                <a:r>
                  <a:rPr lang="ko-KR" altLang="en-US" sz="1000" dirty="0">
                    <a:latin typeface="+mn-ea"/>
                  </a:rPr>
                  <a:t>장비의 전반적인 디자인도 접근 및 유지 보수가 용이하도록 설계되었습니다</a:t>
                </a:r>
                <a:r>
                  <a:rPr lang="en-US" altLang="ko-KR" sz="1000" dirty="0">
                    <a:latin typeface="+mn-ea"/>
                  </a:rPr>
                  <a:t>. </a:t>
                </a:r>
                <a:r>
                  <a:rPr lang="ko-KR" altLang="en-US" sz="1000" dirty="0" smtClean="0">
                    <a:latin typeface="+mn-ea"/>
                  </a:rPr>
                  <a:t>이를 고려하여</a:t>
                </a:r>
                <a:r>
                  <a:rPr lang="en-US" altLang="ko-KR" sz="1000" dirty="0" smtClean="0">
                    <a:latin typeface="+mn-ea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000" i="1">
                            <a:latin typeface="Cambria Math"/>
                          </a:rPr>
                          <m:t>IBC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sz="1000" i="1">
                            <a:latin typeface="Cambria Math"/>
                          </a:rPr>
                          <m:t>M</m:t>
                        </m:r>
                      </m:sub>
                    </m:sSub>
                    <m:r>
                      <a:rPr lang="en-US" altLang="ko-KR" sz="10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000" dirty="0">
                    <a:latin typeface="+mn-ea"/>
                  </a:rPr>
                  <a:t> 3.0 </a:t>
                </a:r>
                <a:r>
                  <a:rPr lang="ko-KR" altLang="en-US" sz="1000" dirty="0">
                    <a:latin typeface="+mn-ea"/>
                  </a:rPr>
                  <a:t>은 </a:t>
                </a:r>
                <a:r>
                  <a:rPr lang="ko-KR" altLang="en-US" sz="1000" dirty="0" smtClean="0">
                    <a:latin typeface="+mn-ea"/>
                  </a:rPr>
                  <a:t>자체 정렬</a:t>
                </a:r>
                <a:r>
                  <a:rPr lang="ko-KR" altLang="en-US" sz="1000" dirty="0">
                    <a:latin typeface="+mn-ea"/>
                  </a:rPr>
                  <a:t>된</a:t>
                </a:r>
                <a:r>
                  <a:rPr lang="ko-KR" altLang="en-US" sz="1000" dirty="0" smtClean="0">
                    <a:latin typeface="+mn-ea"/>
                  </a:rPr>
                  <a:t> 유동 </a:t>
                </a:r>
                <a:r>
                  <a:rPr lang="en-US" altLang="ko-KR" sz="1000" dirty="0" smtClean="0">
                    <a:latin typeface="+mn-ea"/>
                  </a:rPr>
                  <a:t>cell</a:t>
                </a:r>
                <a:r>
                  <a:rPr lang="ko-KR" altLang="en-US" sz="1000" dirty="0" smtClean="0">
                    <a:latin typeface="+mn-ea"/>
                  </a:rPr>
                  <a:t> </a:t>
                </a:r>
                <a:r>
                  <a:rPr lang="ko-KR" altLang="en-US" sz="1000" dirty="0">
                    <a:latin typeface="+mn-ea"/>
                  </a:rPr>
                  <a:t>장착 시스템을 </a:t>
                </a:r>
                <a:r>
                  <a:rPr lang="ko-KR" altLang="en-US" sz="1000" dirty="0" smtClean="0">
                    <a:latin typeface="+mn-ea"/>
                  </a:rPr>
                  <a:t>새롭게 포함합니다</a:t>
                </a:r>
                <a:r>
                  <a:rPr lang="en-US" altLang="ko-KR" sz="1000" dirty="0">
                    <a:latin typeface="+mn-ea"/>
                  </a:rPr>
                  <a:t>.</a:t>
                </a:r>
                <a:endParaRPr lang="ko-KR" altLang="en-US" sz="1000" dirty="0">
                  <a:latin typeface="+mn-ea"/>
                </a:endParaRPr>
              </a:p>
            </p:txBody>
          </p:sp>
        </mc:Choice>
        <mc:Fallback xmlns="">
          <p:sp>
            <p:nvSpPr>
              <p:cNvPr id="25" name="직사각형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15" y="8204338"/>
                <a:ext cx="6552728" cy="553998"/>
              </a:xfrm>
              <a:prstGeom prst="rect">
                <a:avLst/>
              </a:prstGeom>
              <a:blipFill rotWithShape="1">
                <a:blip r:embed="rId6"/>
                <a:stretch>
                  <a:fillRect b="-329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858000" cy="208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254487" y="2227674"/>
            <a:ext cx="4596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 err="1" smtClean="0">
                <a:solidFill>
                  <a:schemeClr val="accent2">
                    <a:lumMod val="50000"/>
                  </a:schemeClr>
                </a:solidFill>
              </a:rPr>
              <a:t>BactoCount</a:t>
            </a:r>
            <a:r>
              <a:rPr lang="ko-KR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의 글로벌 표준화 </a:t>
            </a:r>
            <a:r>
              <a:rPr lang="en-US" altLang="ko-KR" sz="20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</a:t>
            </a:r>
            <a:endParaRPr lang="ko-KR" alt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70" y="2868787"/>
            <a:ext cx="1505080" cy="139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그룹 22"/>
          <p:cNvGrpSpPr/>
          <p:nvPr/>
        </p:nvGrpSpPr>
        <p:grpSpPr>
          <a:xfrm>
            <a:off x="2008711" y="2627784"/>
            <a:ext cx="4516633" cy="446276"/>
            <a:chOff x="619095" y="1259633"/>
            <a:chExt cx="3423957" cy="446276"/>
          </a:xfrm>
        </p:grpSpPr>
        <p:sp>
          <p:nvSpPr>
            <p:cNvPr id="24" name="TextBox 23"/>
            <p:cNvSpPr txBox="1"/>
            <p:nvPr/>
          </p:nvSpPr>
          <p:spPr>
            <a:xfrm>
              <a:off x="619095" y="1259633"/>
              <a:ext cx="33028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accent2">
                      <a:lumMod val="50000"/>
                    </a:schemeClr>
                  </a:solidFill>
                </a:rPr>
                <a:t>SRM Microspheres Working Solution</a:t>
              </a:r>
              <a:r>
                <a:rPr lang="en-US" altLang="ko-KR" sz="1100" dirty="0" smtClean="0"/>
                <a:t>   </a:t>
              </a:r>
              <a:endParaRPr lang="en-US" altLang="ko-KR" sz="1100" dirty="0"/>
            </a:p>
            <a:p>
              <a:pPr>
                <a:lnSpc>
                  <a:spcPct val="120000"/>
                </a:lnSpc>
              </a:pPr>
              <a:endParaRPr lang="en-US" altLang="ko-KR" sz="1000" dirty="0" smtClean="0">
                <a:latin typeface="+mj-lt"/>
                <a:ea typeface="굴림" panose="020B0600000101010101" pitchFamily="50" charset="-127"/>
              </a:endParaRPr>
            </a:p>
          </p:txBody>
        </p:sp>
        <p:cxnSp>
          <p:nvCxnSpPr>
            <p:cNvPr id="25" name="직선 연결선 24"/>
            <p:cNvCxnSpPr/>
            <p:nvPr/>
          </p:nvCxnSpPr>
          <p:spPr>
            <a:xfrm>
              <a:off x="657952" y="1504027"/>
              <a:ext cx="3385100" cy="0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직사각형 25"/>
          <p:cNvSpPr/>
          <p:nvPr/>
        </p:nvSpPr>
        <p:spPr>
          <a:xfrm>
            <a:off x="2121526" y="2902605"/>
            <a:ext cx="481702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smtClean="0">
                <a:latin typeface="+mn-ea"/>
              </a:rPr>
              <a:t>Microspheres working solution</a:t>
            </a:r>
            <a:r>
              <a:rPr lang="ko-KR" altLang="en-US" sz="1000" dirty="0" smtClean="0">
                <a:latin typeface="+mn-ea"/>
              </a:rPr>
              <a:t>의 </a:t>
            </a:r>
            <a:r>
              <a:rPr lang="en-US" altLang="ko-KR" sz="1000" dirty="0">
                <a:latin typeface="+mn-ea"/>
              </a:rPr>
              <a:t>S</a:t>
            </a:r>
            <a:r>
              <a:rPr lang="en-US" altLang="ko-KR" sz="1000" dirty="0" smtClean="0">
                <a:latin typeface="+mn-ea"/>
              </a:rPr>
              <a:t>econdary</a:t>
            </a:r>
            <a:r>
              <a:rPr lang="ko-KR" altLang="en-US" sz="1000" dirty="0" smtClean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Reference Material (SRM</a:t>
            </a:r>
            <a:r>
              <a:rPr lang="en-US" altLang="ko-KR" sz="1000" dirty="0">
                <a:latin typeface="+mn-ea"/>
              </a:rPr>
              <a:t>)</a:t>
            </a:r>
            <a:r>
              <a:rPr lang="ko-KR" altLang="en-US" sz="1000" dirty="0">
                <a:latin typeface="+mn-ea"/>
              </a:rPr>
              <a:t>은 </a:t>
            </a:r>
            <a:endParaRPr lang="en-US" altLang="ko-KR" sz="1000" dirty="0" smtClean="0">
              <a:latin typeface="+mn-ea"/>
            </a:endParaRPr>
          </a:p>
          <a:p>
            <a:r>
              <a:rPr lang="ko-KR" altLang="en-US" sz="1000" dirty="0" smtClean="0">
                <a:latin typeface="+mn-ea"/>
              </a:rPr>
              <a:t>유동 세포 </a:t>
            </a:r>
            <a:r>
              <a:rPr lang="ko-KR" altLang="en-US" sz="1000" dirty="0">
                <a:latin typeface="+mn-ea"/>
              </a:rPr>
              <a:t>정렬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우수한 기계적 성능 및 </a:t>
            </a:r>
            <a:r>
              <a:rPr lang="ko-KR" altLang="en-US" sz="1000" dirty="0" smtClean="0">
                <a:latin typeface="+mn-ea"/>
              </a:rPr>
              <a:t>유동 세포 </a:t>
            </a:r>
            <a:r>
              <a:rPr lang="ko-KR" altLang="en-US" sz="1000" dirty="0">
                <a:latin typeface="+mn-ea"/>
              </a:rPr>
              <a:t>분석기의 최적 표준화를 </a:t>
            </a:r>
            <a:endParaRPr lang="en-US" altLang="ko-KR" sz="1000" dirty="0" smtClean="0">
              <a:latin typeface="+mn-ea"/>
            </a:endParaRPr>
          </a:p>
          <a:p>
            <a:r>
              <a:rPr lang="ko-KR" altLang="en-US" sz="1000" dirty="0" smtClean="0">
                <a:latin typeface="+mn-ea"/>
              </a:rPr>
              <a:t>제어하기 위해 </a:t>
            </a:r>
            <a:r>
              <a:rPr lang="ko-KR" altLang="en-US" sz="1000" dirty="0">
                <a:latin typeface="+mn-ea"/>
              </a:rPr>
              <a:t>사용됩니다</a:t>
            </a:r>
            <a:r>
              <a:rPr lang="en-US" altLang="ko-KR" sz="1000" dirty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61" y="3396000"/>
            <a:ext cx="3343332" cy="87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4" name="직선 연결선 33"/>
          <p:cNvCxnSpPr/>
          <p:nvPr/>
        </p:nvCxnSpPr>
        <p:spPr>
          <a:xfrm>
            <a:off x="260648" y="4374819"/>
            <a:ext cx="6342865" cy="57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5" name="그룹 34"/>
          <p:cNvGrpSpPr/>
          <p:nvPr/>
        </p:nvGrpSpPr>
        <p:grpSpPr>
          <a:xfrm>
            <a:off x="320629" y="4398508"/>
            <a:ext cx="4010716" cy="446276"/>
            <a:chOff x="619095" y="1259633"/>
            <a:chExt cx="3302844" cy="446276"/>
          </a:xfrm>
        </p:grpSpPr>
        <p:sp>
          <p:nvSpPr>
            <p:cNvPr id="36" name="TextBox 35"/>
            <p:cNvSpPr txBox="1"/>
            <p:nvPr/>
          </p:nvSpPr>
          <p:spPr>
            <a:xfrm>
              <a:off x="619095" y="1259633"/>
              <a:ext cx="33028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SRM Bacteria (IBC)</a:t>
              </a:r>
              <a:endParaRPr lang="en-US" altLang="ko-KR" sz="1100" dirty="0"/>
            </a:p>
            <a:p>
              <a:pPr>
                <a:lnSpc>
                  <a:spcPct val="120000"/>
                </a:lnSpc>
              </a:pPr>
              <a:endParaRPr lang="en-US" altLang="ko-KR" sz="1000" dirty="0" smtClean="0">
                <a:latin typeface="+mj-lt"/>
                <a:ea typeface="굴림" panose="020B0600000101010101" pitchFamily="50" charset="-127"/>
              </a:endParaRPr>
            </a:p>
          </p:txBody>
        </p:sp>
        <p:cxnSp>
          <p:nvCxnSpPr>
            <p:cNvPr id="37" name="직선 연결선 36"/>
            <p:cNvCxnSpPr>
              <a:endCxn id="36" idx="3"/>
            </p:cNvCxnSpPr>
            <p:nvPr/>
          </p:nvCxnSpPr>
          <p:spPr>
            <a:xfrm flipV="1">
              <a:off x="657952" y="1482771"/>
              <a:ext cx="3263987" cy="21256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직사각형 37"/>
          <p:cNvSpPr/>
          <p:nvPr/>
        </p:nvSpPr>
        <p:spPr>
          <a:xfrm>
            <a:off x="364555" y="4673329"/>
            <a:ext cx="44343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>
                <a:latin typeface="+mn-ea"/>
              </a:rPr>
              <a:t>원유에 존재하는 </a:t>
            </a:r>
            <a:r>
              <a:rPr lang="ko-KR" altLang="en-US" sz="1000" dirty="0" smtClean="0">
                <a:latin typeface="+mn-ea"/>
              </a:rPr>
              <a:t>세균으로 </a:t>
            </a:r>
            <a:r>
              <a:rPr lang="ko-KR" altLang="en-US" sz="1000" dirty="0">
                <a:latin typeface="+mn-ea"/>
              </a:rPr>
              <a:t>구성된 당사의 </a:t>
            </a:r>
            <a:r>
              <a:rPr lang="en-US" altLang="ko-KR" sz="1000" dirty="0" smtClean="0">
                <a:latin typeface="+mn-ea"/>
              </a:rPr>
              <a:t>SRM</a:t>
            </a:r>
            <a:r>
              <a:rPr lang="ko-KR" altLang="en-US" sz="1000" dirty="0" smtClean="0">
                <a:latin typeface="+mn-ea"/>
              </a:rPr>
              <a:t>은 긴 </a:t>
            </a:r>
            <a:r>
              <a:rPr lang="en-US" altLang="ko-KR" sz="1000" dirty="0" smtClean="0">
                <a:latin typeface="+mn-ea"/>
              </a:rPr>
              <a:t>shelf life</a:t>
            </a:r>
            <a:r>
              <a:rPr lang="ko-KR" altLang="en-US" sz="1000" dirty="0" smtClean="0">
                <a:latin typeface="+mn-ea"/>
              </a:rPr>
              <a:t>를 </a:t>
            </a:r>
            <a:endParaRPr lang="en-US" altLang="ko-KR" sz="1000" dirty="0" smtClean="0">
              <a:latin typeface="+mn-ea"/>
            </a:endParaRPr>
          </a:p>
          <a:p>
            <a:r>
              <a:rPr lang="ko-KR" altLang="en-US" sz="1000" dirty="0" smtClean="0">
                <a:latin typeface="+mn-ea"/>
              </a:rPr>
              <a:t>가지며</a:t>
            </a:r>
            <a:r>
              <a:rPr lang="en-US" altLang="ko-KR" sz="1000" dirty="0" smtClean="0">
                <a:latin typeface="+mn-ea"/>
              </a:rPr>
              <a:t>, </a:t>
            </a:r>
            <a:r>
              <a:rPr lang="ko-KR" altLang="en-US" sz="1000" dirty="0" smtClean="0">
                <a:latin typeface="+mn-ea"/>
              </a:rPr>
              <a:t>화학</a:t>
            </a:r>
            <a:r>
              <a:rPr lang="en-US" altLang="ko-KR" sz="1000" dirty="0" smtClean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초음파 처리 및 기기의 최적 표준화를 제어하기 위해 </a:t>
            </a:r>
            <a:endParaRPr lang="en-US" altLang="ko-KR" sz="1000" dirty="0">
              <a:latin typeface="+mn-ea"/>
            </a:endParaRPr>
          </a:p>
          <a:p>
            <a:r>
              <a:rPr lang="ko-KR" altLang="en-US" sz="1000" dirty="0" smtClean="0">
                <a:latin typeface="+mn-ea"/>
              </a:rPr>
              <a:t>신속하게 재구성될 </a:t>
            </a:r>
            <a:r>
              <a:rPr lang="ko-KR" altLang="en-US" sz="1000" dirty="0">
                <a:latin typeface="+mn-ea"/>
              </a:rPr>
              <a:t>수 있습니다</a:t>
            </a:r>
            <a:r>
              <a:rPr lang="en-US" altLang="ko-KR" sz="1000" dirty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793" y="4642902"/>
            <a:ext cx="1936551" cy="1379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93" y="5225438"/>
            <a:ext cx="3282938" cy="79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직선 연결선 43"/>
          <p:cNvCxnSpPr/>
          <p:nvPr/>
        </p:nvCxnSpPr>
        <p:spPr>
          <a:xfrm>
            <a:off x="254487" y="6113644"/>
            <a:ext cx="6342865" cy="57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9" name="그룹 48"/>
          <p:cNvGrpSpPr/>
          <p:nvPr/>
        </p:nvGrpSpPr>
        <p:grpSpPr>
          <a:xfrm>
            <a:off x="2420888" y="6167764"/>
            <a:ext cx="4104455" cy="446276"/>
            <a:chOff x="619095" y="1259633"/>
            <a:chExt cx="3423957" cy="446276"/>
          </a:xfrm>
        </p:grpSpPr>
        <p:sp>
          <p:nvSpPr>
            <p:cNvPr id="50" name="TextBox 49"/>
            <p:cNvSpPr txBox="1"/>
            <p:nvPr/>
          </p:nvSpPr>
          <p:spPr>
            <a:xfrm>
              <a:off x="619095" y="1259633"/>
              <a:ext cx="3302844" cy="4462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>
                  <a:solidFill>
                    <a:schemeClr val="accent2">
                      <a:lumMod val="50000"/>
                    </a:schemeClr>
                  </a:solidFill>
                </a:rPr>
                <a:t>SRM </a:t>
              </a:r>
              <a:r>
                <a:rPr lang="en-US" altLang="ko-KR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Somatic Cells (SCC)</a:t>
              </a:r>
              <a:endParaRPr lang="en-US" altLang="ko-KR" sz="1100" dirty="0"/>
            </a:p>
            <a:p>
              <a:pPr>
                <a:lnSpc>
                  <a:spcPct val="120000"/>
                </a:lnSpc>
              </a:pPr>
              <a:endParaRPr lang="en-US" altLang="ko-KR" sz="1000" dirty="0" smtClean="0">
                <a:latin typeface="+mj-lt"/>
                <a:ea typeface="굴림" panose="020B0600000101010101" pitchFamily="50" charset="-127"/>
              </a:endParaRP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657952" y="1504027"/>
              <a:ext cx="3385100" cy="0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직사각형 51"/>
          <p:cNvSpPr/>
          <p:nvPr/>
        </p:nvSpPr>
        <p:spPr>
          <a:xfrm>
            <a:off x="2442154" y="6442585"/>
            <a:ext cx="43774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000" dirty="0" smtClean="0">
                <a:latin typeface="+mn-ea"/>
              </a:rPr>
              <a:t>긴 </a:t>
            </a:r>
            <a:r>
              <a:rPr lang="en-US" altLang="ko-KR" sz="1000" dirty="0" smtClean="0">
                <a:latin typeface="+mn-ea"/>
              </a:rPr>
              <a:t>shelf life</a:t>
            </a:r>
            <a:r>
              <a:rPr lang="ko-KR" altLang="en-US" sz="1000" dirty="0">
                <a:latin typeface="+mn-ea"/>
              </a:rPr>
              <a:t>의</a:t>
            </a:r>
            <a:r>
              <a:rPr lang="ko-KR" altLang="en-US" sz="1000" dirty="0" smtClean="0">
                <a:latin typeface="+mn-ea"/>
              </a:rPr>
              <a:t> </a:t>
            </a:r>
            <a:r>
              <a:rPr lang="en-US" altLang="ko-KR" sz="1000" dirty="0" smtClean="0">
                <a:latin typeface="+mn-ea"/>
              </a:rPr>
              <a:t>SRM</a:t>
            </a:r>
            <a:r>
              <a:rPr lang="ko-KR" altLang="en-US" sz="1000" dirty="0">
                <a:latin typeface="+mn-ea"/>
              </a:rPr>
              <a:t>으로 구성된 당사의 </a:t>
            </a:r>
            <a:r>
              <a:rPr lang="ko-KR" altLang="en-US" sz="1000" dirty="0" err="1" smtClean="0">
                <a:latin typeface="+mn-ea"/>
              </a:rPr>
              <a:t>캘리브레이</a:t>
            </a:r>
            <a:r>
              <a:rPr lang="ko-KR" altLang="en-US" sz="1000" dirty="0" err="1">
                <a:latin typeface="+mn-ea"/>
              </a:rPr>
              <a:t>션</a:t>
            </a:r>
            <a:r>
              <a:rPr lang="ko-KR" altLang="en-US" sz="1000" dirty="0" smtClean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범위는 </a:t>
            </a:r>
            <a:endParaRPr lang="en-US" altLang="ko-KR" sz="1000" dirty="0" smtClean="0">
              <a:latin typeface="+mn-ea"/>
            </a:endParaRPr>
          </a:p>
          <a:p>
            <a:r>
              <a:rPr lang="ko-KR" altLang="en-US" sz="1000" dirty="0" smtClean="0">
                <a:latin typeface="+mn-ea"/>
              </a:rPr>
              <a:t>기기의 화학 </a:t>
            </a:r>
            <a:r>
              <a:rPr lang="ko-KR" altLang="en-US" sz="1000" dirty="0">
                <a:latin typeface="+mn-ea"/>
              </a:rPr>
              <a:t>및 최적의 표준화를 제어하기 위해 신속하게 재구성될 수 </a:t>
            </a:r>
            <a:endParaRPr lang="en-US" altLang="ko-KR" sz="1000" dirty="0" smtClean="0">
              <a:latin typeface="+mn-ea"/>
            </a:endParaRPr>
          </a:p>
          <a:p>
            <a:r>
              <a:rPr lang="ko-KR" altLang="en-US" sz="1000" dirty="0" smtClean="0">
                <a:latin typeface="+mn-ea"/>
              </a:rPr>
              <a:t>있습니다</a:t>
            </a:r>
            <a:r>
              <a:rPr lang="en-US" altLang="ko-KR" sz="1000" dirty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88" y="6422801"/>
            <a:ext cx="1971011" cy="124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918" y="6924802"/>
            <a:ext cx="2261369" cy="74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직선 연결선 54"/>
          <p:cNvCxnSpPr/>
          <p:nvPr/>
        </p:nvCxnSpPr>
        <p:spPr>
          <a:xfrm>
            <a:off x="260648" y="7780461"/>
            <a:ext cx="6342865" cy="579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56" name="그룹 55"/>
          <p:cNvGrpSpPr/>
          <p:nvPr/>
        </p:nvGrpSpPr>
        <p:grpSpPr>
          <a:xfrm>
            <a:off x="320629" y="7791094"/>
            <a:ext cx="4400227" cy="428066"/>
            <a:chOff x="619095" y="1259633"/>
            <a:chExt cx="3623609" cy="428066"/>
          </a:xfrm>
        </p:grpSpPr>
        <p:sp>
          <p:nvSpPr>
            <p:cNvPr id="57" name="TextBox 56"/>
            <p:cNvSpPr txBox="1"/>
            <p:nvPr/>
          </p:nvSpPr>
          <p:spPr>
            <a:xfrm>
              <a:off x="619095" y="1259633"/>
              <a:ext cx="3302844" cy="4280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Proficiency </a:t>
              </a:r>
              <a:r>
                <a:rPr lang="en-US" altLang="ko-KR" sz="1100" b="1" dirty="0">
                  <a:solidFill>
                    <a:schemeClr val="accent2">
                      <a:lumMod val="50000"/>
                    </a:schemeClr>
                  </a:solidFill>
                </a:rPr>
                <a:t>Testing Total Bacteria ISO 17043 </a:t>
              </a:r>
              <a:r>
                <a:rPr lang="en-US" altLang="ko-KR" sz="1100" b="1" dirty="0" smtClean="0">
                  <a:solidFill>
                    <a:schemeClr val="accent2">
                      <a:lumMod val="50000"/>
                    </a:schemeClr>
                  </a:solidFill>
                </a:rPr>
                <a:t>(IBC)</a:t>
              </a:r>
              <a:endParaRPr lang="en-US" altLang="ko-KR" sz="1100" dirty="0"/>
            </a:p>
            <a:p>
              <a:pPr>
                <a:lnSpc>
                  <a:spcPct val="120000"/>
                </a:lnSpc>
              </a:pPr>
              <a:endParaRPr lang="en-US" altLang="ko-KR" sz="1000" dirty="0" smtClean="0">
                <a:latin typeface="+mj-lt"/>
                <a:ea typeface="굴림" panose="020B0600000101010101" pitchFamily="50" charset="-127"/>
              </a:endParaRPr>
            </a:p>
          </p:txBody>
        </p:sp>
        <p:cxnSp>
          <p:nvCxnSpPr>
            <p:cNvPr id="58" name="직선 연결선 57"/>
            <p:cNvCxnSpPr/>
            <p:nvPr/>
          </p:nvCxnSpPr>
          <p:spPr>
            <a:xfrm flipV="1">
              <a:off x="657952" y="1473666"/>
              <a:ext cx="3584752" cy="30362"/>
            </a:xfrm>
            <a:prstGeom prst="line">
              <a:avLst/>
            </a:prstGeom>
            <a:ln w="158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직사각형 58"/>
          <p:cNvSpPr/>
          <p:nvPr/>
        </p:nvSpPr>
        <p:spPr>
          <a:xfrm>
            <a:off x="375188" y="8065915"/>
            <a:ext cx="43563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 err="1">
                <a:latin typeface="+mn-ea"/>
              </a:rPr>
              <a:t>Actalia-Cecalait</a:t>
            </a:r>
            <a:r>
              <a:rPr lang="en-US" altLang="ko-KR" sz="1000" dirty="0">
                <a:latin typeface="+mn-ea"/>
              </a:rPr>
              <a:t>(</a:t>
            </a:r>
            <a:r>
              <a:rPr lang="ko-KR" altLang="en-US" sz="1000" dirty="0">
                <a:latin typeface="+mn-ea"/>
              </a:rPr>
              <a:t>프랑스 </a:t>
            </a:r>
            <a:r>
              <a:rPr lang="ko-KR" altLang="en-US" sz="1000" dirty="0" err="1">
                <a:latin typeface="+mn-ea"/>
              </a:rPr>
              <a:t>레퍼런스</a:t>
            </a:r>
            <a:r>
              <a:rPr lang="ko-KR" altLang="en-US" sz="1000" dirty="0">
                <a:latin typeface="+mn-ea"/>
              </a:rPr>
              <a:t> 연구소</a:t>
            </a:r>
            <a:r>
              <a:rPr lang="en-US" altLang="ko-KR" sz="1000" dirty="0">
                <a:latin typeface="+mn-ea"/>
              </a:rPr>
              <a:t>)</a:t>
            </a:r>
            <a:r>
              <a:rPr lang="ko-KR" altLang="en-US" sz="1000" dirty="0">
                <a:latin typeface="+mn-ea"/>
              </a:rPr>
              <a:t>와 공동으로 조직된 </a:t>
            </a:r>
            <a:r>
              <a:rPr lang="en-US" altLang="ko-KR" sz="1000" dirty="0" smtClean="0">
                <a:latin typeface="+mn-ea"/>
              </a:rPr>
              <a:t>International monthly Total Bacteria (IBC</a:t>
            </a:r>
            <a:r>
              <a:rPr lang="en-US" altLang="ko-KR" sz="1000" dirty="0">
                <a:latin typeface="+mn-ea"/>
              </a:rPr>
              <a:t>) ISO 17043 </a:t>
            </a:r>
            <a:r>
              <a:rPr lang="ko-KR" altLang="en-US" sz="1000" dirty="0">
                <a:latin typeface="+mn-ea"/>
              </a:rPr>
              <a:t>인증 숙련도 </a:t>
            </a:r>
            <a:endParaRPr lang="en-US" altLang="ko-KR" sz="1000" dirty="0" smtClean="0">
              <a:latin typeface="+mn-ea"/>
            </a:endParaRPr>
          </a:p>
          <a:p>
            <a:r>
              <a:rPr lang="ko-KR" altLang="en-US" sz="1000" dirty="0" smtClean="0">
                <a:latin typeface="+mn-ea"/>
              </a:rPr>
              <a:t>테스트</a:t>
            </a:r>
            <a:r>
              <a:rPr lang="en-US" altLang="ko-KR" sz="1000" dirty="0">
                <a:latin typeface="+mn-ea"/>
              </a:rPr>
              <a:t>(PT)</a:t>
            </a:r>
            <a:r>
              <a:rPr lang="ko-KR" altLang="en-US" sz="1000" dirty="0" smtClean="0">
                <a:latin typeface="+mn-ea"/>
              </a:rPr>
              <a:t>는</a:t>
            </a:r>
            <a:r>
              <a:rPr lang="en-US" altLang="ko-KR" sz="1000" dirty="0" smtClean="0">
                <a:latin typeface="+mn-ea"/>
              </a:rPr>
              <a:t>,</a:t>
            </a:r>
            <a:r>
              <a:rPr lang="ko-KR" altLang="en-US" sz="1000" dirty="0" smtClean="0">
                <a:latin typeface="+mn-ea"/>
              </a:rPr>
              <a:t> </a:t>
            </a:r>
            <a:r>
              <a:rPr lang="en-US" altLang="ko-KR" sz="1000" dirty="0" err="1" smtClean="0">
                <a:latin typeface="+mn-ea"/>
              </a:rPr>
              <a:t>BactoCount</a:t>
            </a:r>
            <a:r>
              <a:rPr lang="ko-KR" altLang="en-US" sz="1000" dirty="0" smtClean="0">
                <a:latin typeface="+mn-ea"/>
              </a:rPr>
              <a:t>의 </a:t>
            </a:r>
            <a:r>
              <a:rPr lang="ko-KR" altLang="en-US" sz="1000" dirty="0">
                <a:latin typeface="+mn-ea"/>
              </a:rPr>
              <a:t>표준화를 </a:t>
            </a:r>
            <a:r>
              <a:rPr lang="ko-KR" altLang="en-US" sz="1000" dirty="0" smtClean="0">
                <a:latin typeface="+mn-ea"/>
              </a:rPr>
              <a:t>컨트롤하고 </a:t>
            </a:r>
            <a:r>
              <a:rPr lang="en-US" altLang="ko-KR" sz="1000" dirty="0">
                <a:latin typeface="+mn-ea"/>
              </a:rPr>
              <a:t>IBC </a:t>
            </a:r>
            <a:r>
              <a:rPr lang="ko-KR" altLang="en-US" sz="1000" dirty="0">
                <a:latin typeface="+mn-ea"/>
              </a:rPr>
              <a:t>및 </a:t>
            </a:r>
            <a:r>
              <a:rPr lang="en-US" altLang="ko-KR" sz="1000" dirty="0">
                <a:latin typeface="+mn-ea"/>
              </a:rPr>
              <a:t>CFU</a:t>
            </a:r>
            <a:r>
              <a:rPr lang="ko-KR" altLang="en-US" sz="1000" dirty="0">
                <a:latin typeface="+mn-ea"/>
              </a:rPr>
              <a:t>의 범용 </a:t>
            </a:r>
            <a:endParaRPr lang="en-US" altLang="ko-KR" sz="1000" dirty="0" smtClean="0">
              <a:latin typeface="+mn-ea"/>
            </a:endParaRPr>
          </a:p>
          <a:p>
            <a:r>
              <a:rPr lang="ko-KR" altLang="en-US" sz="1000" dirty="0" smtClean="0">
                <a:latin typeface="+mn-ea"/>
              </a:rPr>
              <a:t>변환 방정식을 적용한 후의 </a:t>
            </a:r>
            <a:r>
              <a:rPr lang="ko-KR" altLang="en-US" sz="1000" dirty="0">
                <a:latin typeface="+mn-ea"/>
              </a:rPr>
              <a:t>글로벌 동등성을 보장하는 최적의 방법입니다</a:t>
            </a:r>
            <a:r>
              <a:rPr lang="en-US" altLang="ko-KR" sz="1000" dirty="0">
                <a:latin typeface="+mn-ea"/>
              </a:rPr>
              <a:t>.</a:t>
            </a:r>
            <a:endParaRPr lang="ko-KR" altLang="en-US" sz="1000" dirty="0">
              <a:latin typeface="+mn-ea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952" y="7949213"/>
            <a:ext cx="1514669" cy="1066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165" y="2052300"/>
            <a:ext cx="2311189" cy="1774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345162"/>
                  </p:ext>
                </p:extLst>
              </p:nvPr>
            </p:nvGraphicFramePr>
            <p:xfrm>
              <a:off x="129028" y="1319825"/>
              <a:ext cx="4377648" cy="6475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907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11433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0970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381664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82288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21432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시료 종류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dirty="0" smtClean="0"/>
                            <a:t>소</a:t>
                          </a:r>
                          <a:r>
                            <a:rPr lang="en-US" altLang="ko-KR" sz="1000" dirty="0" smtClean="0"/>
                            <a:t>, </a:t>
                          </a:r>
                          <a:r>
                            <a:rPr lang="ko-KR" altLang="en-US" sz="1000" dirty="0" smtClean="0"/>
                            <a:t>염소</a:t>
                          </a:r>
                          <a:r>
                            <a:rPr lang="en-US" altLang="ko-KR" sz="1000" dirty="0" smtClean="0"/>
                            <a:t>, </a:t>
                          </a:r>
                          <a:r>
                            <a:rPr lang="ko-KR" altLang="en-US" sz="1000" dirty="0" smtClean="0"/>
                            <a:t>양</a:t>
                          </a:r>
                          <a:r>
                            <a:rPr lang="en-US" altLang="ko-KR" sz="1000" dirty="0" smtClean="0"/>
                            <a:t>, </a:t>
                          </a:r>
                          <a:r>
                            <a:rPr lang="ko-KR" altLang="en-US" sz="1000" dirty="0" err="1" smtClean="0"/>
                            <a:t>버팔로</a:t>
                          </a:r>
                          <a:r>
                            <a:rPr lang="en-US" altLang="ko-KR" sz="1000" dirty="0" smtClean="0"/>
                            <a:t>, …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1432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이전 분석의</a:t>
                          </a:r>
                          <a:r>
                            <a:rPr lang="ko-KR" altLang="en-US" sz="1000" b="1" baseline="0" dirty="0" smtClean="0"/>
                            <a:t> 잔여물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dirty="0" smtClean="0">
                              <a:latin typeface="맑은 고딕"/>
                              <a:ea typeface="맑은 고딕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맑은 고딕"/>
                              <a:ea typeface="맑은 고딕"/>
                            </a:rPr>
                            <a:t>1% (</a:t>
                          </a:r>
                          <a:r>
                            <a:rPr lang="ko-KR" altLang="en-US" sz="1000" dirty="0" smtClean="0">
                              <a:latin typeface="맑은 고딕"/>
                              <a:ea typeface="맑은 고딕"/>
                            </a:rPr>
                            <a:t>일반적으로</a:t>
                          </a:r>
                          <a:r>
                            <a:rPr lang="en-US" altLang="ko-KR" sz="1000" dirty="0" smtClean="0">
                              <a:latin typeface="맑은 고딕"/>
                              <a:ea typeface="맑은 고딕"/>
                            </a:rPr>
                            <a:t>,</a:t>
                          </a:r>
                          <a:r>
                            <a:rPr lang="ko-KR" altLang="en-US" sz="1000" dirty="0" smtClean="0">
                              <a:latin typeface="맑은 고딕"/>
                              <a:ea typeface="맑은 고딕"/>
                            </a:rPr>
                            <a:t> </a:t>
                          </a: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0.5%)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14327">
                    <a:tc grid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세균 수 측정기</a:t>
                          </a:r>
                          <a:endParaRPr lang="ko-KR" altLang="en-US" sz="1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48282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측정 범위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최소 </a:t>
                          </a:r>
                          <a:r>
                            <a:rPr lang="en-US" altLang="ko-KR" sz="1000" b="1" dirty="0" err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BactoCount</a:t>
                          </a:r>
                          <a:r>
                            <a:rPr lang="en-US" altLang="ko-KR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b="1" i="1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000" b="1" i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𝐈𝐁𝐂</m:t>
                                  </m:r>
                                </m:e>
                                <m:sub>
                                  <m:r>
                                    <a:rPr lang="en-US" altLang="ko-KR" sz="1000" b="1" i="0" smtClean="0">
                                      <a:solidFill>
                                        <a:schemeClr val="accent2">
                                          <a:lumMod val="50000"/>
                                        </a:schemeClr>
                                      </a:solidFill>
                                      <a:latin typeface="Cambria Math"/>
                                    </a:rPr>
                                    <m:t>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altLang="ko-KR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 </a:t>
                          </a:r>
                          <a:r>
                            <a:rPr lang="ko-KR" altLang="en-US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및 </a:t>
                          </a:r>
                          <a:r>
                            <a:rPr lang="en-US" altLang="ko-KR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ISO 4833 </a:t>
                          </a:r>
                          <a:r>
                            <a:rPr lang="ko-KR" altLang="en-US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기준과 동일</a:t>
                          </a:r>
                          <a:endParaRPr lang="en-US" altLang="ko-KR" sz="1000" b="1" dirty="0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latinLnBrk="1"/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</a:rPr>
                            <a:t>2 – 10,000 </a:t>
                          </a:r>
                          <a:r>
                            <a:rPr lang="en-US" altLang="ko-KR" sz="1000" b="0" dirty="0" err="1" smtClean="0">
                              <a:solidFill>
                                <a:schemeClr val="tx1"/>
                              </a:solidFill>
                            </a:rPr>
                            <a:t>kIBC</a:t>
                          </a:r>
                          <a:r>
                            <a:rPr lang="en-US" altLang="ko-KR" sz="1000" b="0" dirty="0" smtClean="0">
                              <a:solidFill>
                                <a:schemeClr val="tx1"/>
                              </a:solidFill>
                            </a:rPr>
                            <a:t>/mL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214327">
                    <a:tc row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반복성 및 </a:t>
                          </a:r>
                          <a:r>
                            <a:rPr lang="ko-KR" altLang="en-US" sz="1000" b="1" dirty="0" err="1" smtClean="0"/>
                            <a:t>재현성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/>
                            <a:t>범위 </a:t>
                          </a:r>
                          <a:r>
                            <a:rPr lang="en-US" altLang="ko-KR" sz="1000" dirty="0" smtClean="0"/>
                            <a:t>(</a:t>
                          </a:r>
                          <a:r>
                            <a:rPr lang="en-US" altLang="ko-KR" sz="1000" dirty="0" err="1" smtClean="0"/>
                            <a:t>kIBC</a:t>
                          </a:r>
                          <a:r>
                            <a:rPr lang="en-US" altLang="ko-KR" sz="1000" dirty="0" smtClean="0"/>
                            <a:t>/mL)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/>
                            <a:t>반복성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err="1" smtClean="0"/>
                            <a:t>재현성</a:t>
                          </a:r>
                          <a:endParaRPr lang="ko-KR" altLang="en-US" sz="1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14327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10 - 50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0,07 log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0.14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214327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51 – 100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0,06</a:t>
                          </a:r>
                          <a:r>
                            <a:rPr lang="en-US" altLang="ko-KR" sz="1000" baseline="0" dirty="0" smtClean="0">
                              <a:latin typeface="+mn-lt"/>
                              <a:ea typeface="+mn-ea"/>
                            </a:rPr>
                            <a:t>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0.12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214327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101 – 300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0,05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0.10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214327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&gt; 300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0,03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0.06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226663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정확도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altLang="ko-KR" sz="1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ko-KR" sz="1000" b="0" i="0" smtClean="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altLang="ko-KR" sz="1000" b="0" i="0" smtClean="0">
                                      <a:latin typeface="Cambria Math"/>
                                    </a:rPr>
                                    <m:t>y</m:t>
                                  </m:r>
                                  <m:r>
                                    <a:rPr lang="en-US" altLang="ko-KR" sz="1000" b="0" i="0" smtClean="0">
                                      <a:latin typeface="Cambria Math"/>
                                    </a:rPr>
                                    <m:t>,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ko-KR" sz="1000" b="0" i="0" smtClean="0">
                                      <a:latin typeface="Cambria Math"/>
                                    </a:rPr>
                                    <m:t>x</m:t>
                                  </m:r>
                                </m:sub>
                              </m:sSub>
                            </m:oMath>
                          </a14:m>
                          <a:r>
                            <a:rPr lang="ko-KR" altLang="en-US" sz="1000" i="0" dirty="0" smtClean="0"/>
                            <a:t> </a:t>
                          </a: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0.3 log</a:t>
                          </a:r>
                          <a:r>
                            <a:rPr lang="en-US" altLang="ko-KR" sz="1000" baseline="0" dirty="0" smtClean="0">
                              <a:latin typeface="+mn-lt"/>
                              <a:ea typeface="+mn-ea"/>
                            </a:rPr>
                            <a:t> (ISO 4833)</a:t>
                          </a:r>
                          <a:endParaRPr lang="ko-KR" altLang="en-US" sz="1000" i="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214327">
                    <a:tc grid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체세포 분석기</a:t>
                          </a:r>
                          <a:endParaRPr lang="ko-KR" altLang="en-US" sz="1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21432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측정 범위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0 – 10,000,000 </a:t>
                          </a:r>
                          <a:r>
                            <a:rPr lang="ko-KR" altLang="en-US" sz="1000" dirty="0" smtClean="0"/>
                            <a:t>체세포 </a:t>
                          </a:r>
                          <a:r>
                            <a:rPr lang="en-US" altLang="ko-KR" sz="1000" dirty="0" smtClean="0"/>
                            <a:t>(</a:t>
                          </a:r>
                          <a:r>
                            <a:rPr lang="en-US" altLang="ko-KR" sz="1000" dirty="0" err="1" smtClean="0"/>
                            <a:t>kSCC</a:t>
                          </a:r>
                          <a:r>
                            <a:rPr lang="en-US" altLang="ko-KR" sz="1000" dirty="0" smtClean="0"/>
                            <a:t>)/mL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21432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정확도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10% (ISO</a:t>
                          </a:r>
                          <a:r>
                            <a:rPr lang="en-US" altLang="ko-KR" sz="1000" baseline="0" dirty="0" smtClean="0">
                              <a:latin typeface="+mn-lt"/>
                              <a:ea typeface="+mn-ea"/>
                            </a:rPr>
                            <a:t> 13366-1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214327">
                    <a:tc row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반복성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/>
                            <a:t>범위 </a:t>
                          </a:r>
                          <a:r>
                            <a:rPr lang="en-US" altLang="ko-KR" sz="1000" dirty="0" smtClean="0"/>
                            <a:t>(</a:t>
                          </a:r>
                          <a:r>
                            <a:rPr lang="en-US" altLang="ko-KR" sz="1000" dirty="0" err="1" smtClean="0"/>
                            <a:t>Kscc</a:t>
                          </a:r>
                          <a:r>
                            <a:rPr lang="en-US" altLang="ko-KR" sz="1000" dirty="0" smtClean="0"/>
                            <a:t>/mL)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/>
                            <a:t>반복성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214327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100</a:t>
                          </a:r>
                          <a:r>
                            <a:rPr lang="en-US" altLang="ko-KR" sz="1000" baseline="0" dirty="0" smtClean="0"/>
                            <a:t> – 300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5%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214327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300 – 500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3%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214327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&gt; 500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2%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  <a:tr h="214327">
                    <a:tc grid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기술 사양</a:t>
                          </a:r>
                          <a:endParaRPr lang="ko-KR" altLang="en-US" sz="1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7"/>
                      </a:ext>
                    </a:extLst>
                  </a:tr>
                  <a:tr h="21432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b="1" dirty="0" smtClean="0">
                              <a:solidFill>
                                <a:schemeClr val="tx1"/>
                              </a:solidFill>
                            </a:rPr>
                            <a:t>Work</a:t>
                          </a:r>
                          <a:r>
                            <a:rPr lang="en-US" altLang="ko-KR" sz="1000" b="1" baseline="0" dirty="0" smtClean="0">
                              <a:solidFill>
                                <a:schemeClr val="tx1"/>
                              </a:solidFill>
                            </a:rPr>
                            <a:t> factor </a:t>
                          </a:r>
                        </a:p>
                        <a:p>
                          <a:pPr latinLnBrk="1"/>
                          <a:r>
                            <a:rPr lang="en-US" altLang="ko-KR" sz="1000" b="1" baseline="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ko-KR" alt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희석되지 않은 경우</a:t>
                          </a:r>
                          <a:r>
                            <a:rPr lang="en-US" altLang="ko-KR" sz="1000" b="1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ko-KR" alt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100</a:t>
                          </a:r>
                          <a:r>
                            <a:rPr lang="en-US" altLang="ko-KR" sz="1000" baseline="0" dirty="0" smtClean="0"/>
                            <a:t> - 200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8"/>
                      </a:ext>
                    </a:extLst>
                  </a:tr>
                  <a:tr h="348282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속도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dirty="0" smtClean="0"/>
                            <a:t>수동 버전</a:t>
                          </a:r>
                          <a:endParaRPr lang="en-US" altLang="ko-KR" sz="1000" dirty="0" smtClean="0"/>
                        </a:p>
                        <a:p>
                          <a:pPr latinLnBrk="1"/>
                          <a:r>
                            <a:rPr lang="ko-KR" altLang="en-US" sz="1000" dirty="0" smtClean="0"/>
                            <a:t>자동 버전 </a:t>
                          </a:r>
                          <a:r>
                            <a:rPr lang="en-US" altLang="ko-KR" sz="1000" dirty="0" smtClean="0"/>
                            <a:t>:</a:t>
                          </a:r>
                          <a:r>
                            <a:rPr lang="en-US" altLang="ko-KR" sz="1000" baseline="0" dirty="0" smtClean="0"/>
                            <a:t> 1</a:t>
                          </a:r>
                          <a:r>
                            <a:rPr lang="ko-KR" altLang="en-US" sz="1000" baseline="0" dirty="0" smtClean="0"/>
                            <a:t>시간 동안 최대 </a:t>
                          </a:r>
                          <a:r>
                            <a:rPr lang="en-US" altLang="ko-KR" sz="1000" baseline="0" dirty="0" smtClean="0"/>
                            <a:t>50 </a:t>
                          </a:r>
                          <a:r>
                            <a:rPr lang="ko-KR" altLang="en-US" sz="1000" baseline="0" dirty="0" smtClean="0"/>
                            <a:t>샘플 분석 가능</a:t>
                          </a:r>
                          <a:r>
                            <a:rPr lang="en-US" altLang="ko-KR" sz="1000" dirty="0" smtClean="0"/>
                            <a:t> 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19"/>
                      </a:ext>
                    </a:extLst>
                  </a:tr>
                  <a:tr h="21432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전원 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115/220 V ;  50/60 Hz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0"/>
                      </a:ext>
                    </a:extLst>
                  </a:tr>
                  <a:tr h="21432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크기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68.6(W)</a:t>
                          </a:r>
                          <a:r>
                            <a:rPr lang="en-US" altLang="ko-KR" sz="1000" baseline="0" dirty="0" smtClean="0"/>
                            <a:t> x 43.2(H) x 55.9(D) cm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1"/>
                      </a:ext>
                    </a:extLst>
                  </a:tr>
                  <a:tr h="214327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무게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50.4 kg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2"/>
                      </a:ext>
                    </a:extLst>
                  </a:tr>
                  <a:tr h="214327">
                    <a:tc grid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로컬 데이터베이스에 접속하여 원격 접근 가능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2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표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68345162"/>
                  </p:ext>
                </p:extLst>
              </p:nvPr>
            </p:nvGraphicFramePr>
            <p:xfrm>
              <a:off x="129028" y="1319825"/>
              <a:ext cx="4377648" cy="647579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449070"/>
                    <a:gridCol w="1114331"/>
                    <a:gridCol w="609701"/>
                    <a:gridCol w="381664"/>
                    <a:gridCol w="822882"/>
                  </a:tblGrid>
                  <a:tr h="243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시료 종류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dirty="0" smtClean="0"/>
                            <a:t>소</a:t>
                          </a:r>
                          <a:r>
                            <a:rPr lang="en-US" altLang="ko-KR" sz="1000" dirty="0" smtClean="0"/>
                            <a:t>, </a:t>
                          </a:r>
                          <a:r>
                            <a:rPr lang="ko-KR" altLang="en-US" sz="1000" dirty="0" smtClean="0"/>
                            <a:t>염소</a:t>
                          </a:r>
                          <a:r>
                            <a:rPr lang="en-US" altLang="ko-KR" sz="1000" dirty="0" smtClean="0"/>
                            <a:t>, </a:t>
                          </a:r>
                          <a:r>
                            <a:rPr lang="ko-KR" altLang="en-US" sz="1000" dirty="0" smtClean="0"/>
                            <a:t>양</a:t>
                          </a:r>
                          <a:r>
                            <a:rPr lang="en-US" altLang="ko-KR" sz="1000" dirty="0" smtClean="0"/>
                            <a:t>, </a:t>
                          </a:r>
                          <a:r>
                            <a:rPr lang="ko-KR" altLang="en-US" sz="1000" dirty="0" err="1" smtClean="0"/>
                            <a:t>버팔로</a:t>
                          </a:r>
                          <a:r>
                            <a:rPr lang="en-US" altLang="ko-KR" sz="1000" dirty="0" smtClean="0"/>
                            <a:t>, …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이전 분석의</a:t>
                          </a:r>
                          <a:r>
                            <a:rPr lang="ko-KR" altLang="en-US" sz="1000" b="1" baseline="0" dirty="0" smtClean="0"/>
                            <a:t> 잔여물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dirty="0" smtClean="0">
                              <a:latin typeface="맑은 고딕"/>
                              <a:ea typeface="맑은 고딕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맑은 고딕"/>
                              <a:ea typeface="맑은 고딕"/>
                            </a:rPr>
                            <a:t>1% (</a:t>
                          </a:r>
                          <a:r>
                            <a:rPr lang="ko-KR" altLang="en-US" sz="1000" dirty="0" smtClean="0">
                              <a:latin typeface="맑은 고딕"/>
                              <a:ea typeface="맑은 고딕"/>
                            </a:rPr>
                            <a:t>일반적으로</a:t>
                          </a:r>
                          <a:r>
                            <a:rPr lang="en-US" altLang="ko-KR" sz="1000" dirty="0" smtClean="0">
                              <a:latin typeface="맑은 고딕"/>
                              <a:ea typeface="맑은 고딕"/>
                            </a:rPr>
                            <a:t>,</a:t>
                          </a:r>
                          <a:r>
                            <a:rPr lang="ko-KR" altLang="en-US" sz="1000" dirty="0" smtClean="0">
                              <a:latin typeface="맑은 고딕"/>
                              <a:ea typeface="맑은 고딕"/>
                            </a:rPr>
                            <a:t> </a:t>
                          </a: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0.5%)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 grid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세균 수 측정기</a:t>
                          </a:r>
                          <a:endParaRPr lang="ko-KR" altLang="en-US" sz="1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5486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측정 범위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583" t="-134444" r="-208" b="-951111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 row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반복성 및 </a:t>
                          </a:r>
                          <a:r>
                            <a:rPr lang="ko-KR" altLang="en-US" sz="1000" b="1" dirty="0" err="1" smtClean="0"/>
                            <a:t>재현성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/>
                            <a:t>범위 </a:t>
                          </a:r>
                          <a:r>
                            <a:rPr lang="en-US" altLang="ko-KR" sz="1000" dirty="0" smtClean="0"/>
                            <a:t>(</a:t>
                          </a:r>
                          <a:r>
                            <a:rPr lang="en-US" altLang="ko-KR" sz="1000" dirty="0" err="1" smtClean="0"/>
                            <a:t>kIBC</a:t>
                          </a:r>
                          <a:r>
                            <a:rPr lang="en-US" altLang="ko-KR" sz="1000" dirty="0" smtClean="0"/>
                            <a:t>/mL)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/>
                            <a:t>반복성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err="1" smtClean="0"/>
                            <a:t>재현성</a:t>
                          </a:r>
                          <a:endParaRPr lang="ko-KR" altLang="en-US" sz="1000" dirty="0"/>
                        </a:p>
                      </a:txBody>
                      <a:tcPr/>
                    </a:tc>
                  </a:tr>
                  <a:tr h="243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10 - 50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0,07 log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0.14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</a:tr>
                  <a:tr h="243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51 – 100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0,06</a:t>
                          </a:r>
                          <a:r>
                            <a:rPr lang="en-US" altLang="ko-KR" sz="1000" baseline="0" dirty="0" smtClean="0">
                              <a:latin typeface="+mn-lt"/>
                              <a:ea typeface="+mn-ea"/>
                            </a:rPr>
                            <a:t>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0.12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</a:tr>
                  <a:tr h="243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101 – 300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0,05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0.10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</a:tr>
                  <a:tr h="243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&gt; 300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0,03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0.06 log</a:t>
                          </a:r>
                          <a:endParaRPr lang="ko-KR" altLang="en-US" sz="1000" dirty="0" smtClean="0"/>
                        </a:p>
                      </a:txBody>
                      <a:tcPr/>
                    </a:tc>
                  </a:tr>
                  <a:tr h="257874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정확도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583" t="-978571" r="-208" b="-1461905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 grid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체세포 분석기</a:t>
                          </a:r>
                          <a:endParaRPr lang="ko-KR" altLang="en-US" sz="1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측정 범위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0 – 10,000,000 </a:t>
                          </a:r>
                          <a:r>
                            <a:rPr lang="ko-KR" altLang="en-US" sz="1000" dirty="0" smtClean="0"/>
                            <a:t>체세포 </a:t>
                          </a:r>
                          <a:r>
                            <a:rPr lang="en-US" altLang="ko-KR" sz="1000" dirty="0" smtClean="0"/>
                            <a:t>(</a:t>
                          </a:r>
                          <a:r>
                            <a:rPr lang="en-US" altLang="ko-KR" sz="1000" dirty="0" err="1" smtClean="0"/>
                            <a:t>kSCC</a:t>
                          </a:r>
                          <a:r>
                            <a:rPr lang="en-US" altLang="ko-KR" sz="1000" dirty="0" smtClean="0"/>
                            <a:t>)/mL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정확도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10% (ISO</a:t>
                          </a:r>
                          <a:r>
                            <a:rPr lang="en-US" altLang="ko-KR" sz="1000" baseline="0" dirty="0" smtClean="0">
                              <a:latin typeface="+mn-lt"/>
                              <a:ea typeface="+mn-ea"/>
                            </a:rPr>
                            <a:t> 13366-1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 row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반복성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/>
                            <a:t>범위 </a:t>
                          </a:r>
                          <a:r>
                            <a:rPr lang="en-US" altLang="ko-KR" sz="1000" dirty="0" smtClean="0"/>
                            <a:t>(</a:t>
                          </a:r>
                          <a:r>
                            <a:rPr lang="en-US" altLang="ko-KR" sz="1000" dirty="0" err="1" smtClean="0"/>
                            <a:t>Kscc</a:t>
                          </a:r>
                          <a:r>
                            <a:rPr lang="en-US" altLang="ko-KR" sz="1000" dirty="0" smtClean="0"/>
                            <a:t>/mL)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/>
                            <a:t>반복성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100</a:t>
                          </a:r>
                          <a:r>
                            <a:rPr lang="en-US" altLang="ko-KR" sz="1000" baseline="0" dirty="0" smtClean="0"/>
                            <a:t> – </a:t>
                          </a:r>
                          <a:r>
                            <a:rPr lang="en-US" altLang="ko-KR" sz="1000" baseline="0" dirty="0" smtClean="0"/>
                            <a:t>300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5%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300 – 500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3%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 vMerge="1">
                      <a:txBody>
                        <a:bodyPr/>
                        <a:lstStyle/>
                        <a:p>
                          <a:pPr latinLnBrk="1"/>
                          <a:endParaRPr lang="ko-KR" altLang="en-US" sz="1000" dirty="0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000" dirty="0" smtClean="0"/>
                            <a:t>&gt; 500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sz="1000" dirty="0" smtClean="0">
                              <a:latin typeface="+mn-lt"/>
                              <a:ea typeface="+mn-ea"/>
                            </a:rPr>
                            <a:t>≤ </a:t>
                          </a:r>
                          <a:r>
                            <a:rPr lang="en-US" altLang="ko-KR" sz="1000" dirty="0" smtClean="0">
                              <a:latin typeface="+mn-lt"/>
                              <a:ea typeface="+mn-ea"/>
                            </a:rPr>
                            <a:t>2%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 grid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</a:rPr>
                            <a:t>기술 사양</a:t>
                          </a:r>
                          <a:endParaRPr lang="ko-KR" altLang="en-US" sz="1000" b="1" dirty="0">
                            <a:solidFill>
                              <a:schemeClr val="accent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b="1" dirty="0" smtClean="0">
                              <a:solidFill>
                                <a:schemeClr val="tx1"/>
                              </a:solidFill>
                            </a:rPr>
                            <a:t>Work</a:t>
                          </a:r>
                          <a:r>
                            <a:rPr lang="en-US" altLang="ko-KR" sz="1000" b="1" baseline="0" dirty="0" smtClean="0">
                              <a:solidFill>
                                <a:schemeClr val="tx1"/>
                              </a:solidFill>
                            </a:rPr>
                            <a:t> factor </a:t>
                          </a:r>
                        </a:p>
                        <a:p>
                          <a:pPr latinLnBrk="1"/>
                          <a:r>
                            <a:rPr lang="en-US" altLang="ko-KR" sz="1000" b="1" baseline="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:r>
                            <a:rPr lang="ko-KR" altLang="en-US" sz="1000" b="1" baseline="0" dirty="0" smtClean="0">
                              <a:solidFill>
                                <a:schemeClr val="tx1"/>
                              </a:solidFill>
                            </a:rPr>
                            <a:t>희석되지 않은 경우</a:t>
                          </a:r>
                          <a:r>
                            <a:rPr lang="en-US" altLang="ko-KR" sz="1000" b="1" baseline="0" dirty="0" smtClean="0">
                              <a:solidFill>
                                <a:schemeClr val="tx1"/>
                              </a:solidFill>
                            </a:rPr>
                            <a:t>)</a:t>
                          </a:r>
                          <a:endParaRPr lang="ko-KR" altLang="en-US" sz="10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100</a:t>
                          </a:r>
                          <a:r>
                            <a:rPr lang="en-US" altLang="ko-KR" sz="1000" baseline="0" dirty="0" smtClean="0"/>
                            <a:t> - 200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3962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속도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dirty="0" smtClean="0"/>
                            <a:t>수동 버전</a:t>
                          </a:r>
                          <a:endParaRPr lang="en-US" altLang="ko-KR" sz="1000" dirty="0" smtClean="0"/>
                        </a:p>
                        <a:p>
                          <a:pPr latinLnBrk="1"/>
                          <a:r>
                            <a:rPr lang="ko-KR" altLang="en-US" sz="1000" dirty="0" smtClean="0"/>
                            <a:t>자동 버전 </a:t>
                          </a:r>
                          <a:r>
                            <a:rPr lang="en-US" altLang="ko-KR" sz="1000" dirty="0" smtClean="0"/>
                            <a:t>:</a:t>
                          </a:r>
                          <a:r>
                            <a:rPr lang="en-US" altLang="ko-KR" sz="1000" baseline="0" dirty="0" smtClean="0"/>
                            <a:t> 1</a:t>
                          </a:r>
                          <a:r>
                            <a:rPr lang="ko-KR" altLang="en-US" sz="1000" baseline="0" dirty="0" smtClean="0"/>
                            <a:t>시간 동안 최대 </a:t>
                          </a:r>
                          <a:r>
                            <a:rPr lang="en-US" altLang="ko-KR" sz="1000" baseline="0" dirty="0" smtClean="0"/>
                            <a:t>50 </a:t>
                          </a:r>
                          <a:r>
                            <a:rPr lang="ko-KR" altLang="en-US" sz="1000" baseline="0" dirty="0" smtClean="0"/>
                            <a:t>샘플 분석 가능</a:t>
                          </a:r>
                          <a:r>
                            <a:rPr lang="en-US" altLang="ko-KR" sz="1000" dirty="0" smtClean="0"/>
                            <a:t> 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전원 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115/220 V ;  50/60 Hz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크기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68.6(W)</a:t>
                          </a:r>
                          <a:r>
                            <a:rPr lang="en-US" altLang="ko-KR" sz="1000" baseline="0" dirty="0" smtClean="0"/>
                            <a:t> x 43.2(H) x 55.9(D) cm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무게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gridSpan="4"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000" dirty="0" smtClean="0"/>
                            <a:t>50.4 kg</a:t>
                          </a:r>
                          <a:endParaRPr lang="ko-KR" altLang="en-US" sz="1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  <a:tr h="243840">
                    <a:tc gridSpan="5">
                      <a:txBody>
                        <a:bodyPr/>
                        <a:lstStyle/>
                        <a:p>
                          <a:pPr latinLnBrk="1"/>
                          <a:r>
                            <a:rPr lang="ko-KR" altLang="en-US" sz="1000" b="1" dirty="0" smtClean="0"/>
                            <a:t>로컬 데이터베이스에 접속하여 원격 접근 가능</a:t>
                          </a:r>
                          <a:endParaRPr lang="ko-KR" altLang="en-US" sz="1000" b="1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08751" y="1020438"/>
                <a:ext cx="41257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400" b="1" dirty="0" smtClean="0">
                    <a:solidFill>
                      <a:schemeClr val="accent2">
                        <a:lumMod val="50000"/>
                      </a:schemeClr>
                    </a:solidFill>
                    <a:latin typeface="+mn-ea"/>
                  </a:rPr>
                  <a:t>BactoCount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𝑰𝑩𝑪</m:t>
                        </m:r>
                      </m:e>
                      <m:sub>
                        <m:r>
                          <a:rPr lang="en-US" altLang="ko-KR" sz="1400" b="1" i="1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/>
                          </a:rPr>
                          <m:t>𝑴</m:t>
                        </m:r>
                      </m:sub>
                    </m:sSub>
                    <m:r>
                      <a:rPr lang="en-US" altLang="ko-KR" sz="1400" b="1" i="1">
                        <a:solidFill>
                          <a:schemeClr val="accent2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400" b="1" dirty="0" smtClean="0">
                    <a:solidFill>
                      <a:schemeClr val="accent2">
                        <a:lumMod val="50000"/>
                      </a:schemeClr>
                    </a:solidFill>
                    <a:latin typeface="+mn-ea"/>
                  </a:rPr>
                  <a:t>3.0 – ID </a:t>
                </a:r>
                <a:r>
                  <a:rPr lang="ko-KR" altLang="en-US" sz="1400" b="1" dirty="0" smtClean="0">
                    <a:solidFill>
                      <a:schemeClr val="accent2">
                        <a:lumMod val="50000"/>
                      </a:schemeClr>
                    </a:solidFill>
                    <a:latin typeface="+mn-ea"/>
                  </a:rPr>
                  <a:t>카드</a:t>
                </a:r>
                <a:r>
                  <a:rPr lang="en-US" altLang="ko-KR" sz="1400" b="1" dirty="0" smtClean="0">
                    <a:solidFill>
                      <a:schemeClr val="accent2">
                        <a:lumMod val="50000"/>
                      </a:schemeClr>
                    </a:solidFill>
                    <a:latin typeface="+mn-ea"/>
                  </a:rPr>
                  <a:t>* </a:t>
                </a:r>
                <a:endParaRPr lang="ko-KR" altLang="en-US" sz="1400" b="1" dirty="0">
                  <a:solidFill>
                    <a:schemeClr val="accent2">
                      <a:lumMod val="50000"/>
                    </a:schemeClr>
                  </a:solidFill>
                  <a:latin typeface="+mn-ea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51" y="1020438"/>
                <a:ext cx="4125722" cy="307777"/>
              </a:xfrm>
              <a:prstGeom prst="rect">
                <a:avLst/>
              </a:prstGeom>
              <a:blipFill rotWithShape="1">
                <a:blip r:embed="rId4"/>
                <a:stretch>
                  <a:fillRect l="-443" t="-1961" b="-176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60260" y="7789190"/>
            <a:ext cx="381642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700" dirty="0" smtClean="0"/>
              <a:t>* </a:t>
            </a:r>
            <a:r>
              <a:rPr lang="ko-KR" altLang="en-US" sz="700" dirty="0" smtClean="0"/>
              <a:t>사양은 사전 공지 없이 바뀔 수 있습니다</a:t>
            </a:r>
            <a:r>
              <a:rPr lang="en-US" altLang="ko-KR" sz="700" dirty="0" smtClean="0"/>
              <a:t>. </a:t>
            </a:r>
            <a:r>
              <a:rPr lang="ko-KR" altLang="en-US" sz="700" dirty="0" smtClean="0"/>
              <a:t> </a:t>
            </a:r>
            <a:endParaRPr lang="ko-KR" altLang="en-US" sz="700" dirty="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5" cstate="print"/>
          <a:srcRect l="20195" t="7598" r="9212"/>
          <a:stretch/>
        </p:blipFill>
        <p:spPr bwMode="auto">
          <a:xfrm>
            <a:off x="4973735" y="5782107"/>
            <a:ext cx="1435396" cy="128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4503895" y="3924508"/>
            <a:ext cx="2417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accent2">
                    <a:lumMod val="50000"/>
                  </a:schemeClr>
                </a:solidFill>
                <a:latin typeface="+mn-ea"/>
              </a:rPr>
              <a:t>세계 수준의 서비스와 지원</a:t>
            </a:r>
            <a:endParaRPr lang="en-US" altLang="ko-KR" sz="1400" b="1" dirty="0" smtClean="0">
              <a:solidFill>
                <a:schemeClr val="accent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21233" y="4304293"/>
            <a:ext cx="23641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/>
              <a:t>Bentley Instruments</a:t>
            </a:r>
            <a:r>
              <a:rPr lang="ko-KR" altLang="en-US" sz="1000" dirty="0"/>
              <a:t>에서는 신속하고 우수한 수준의 고객 지원을 제공하는 것이 </a:t>
            </a:r>
            <a:r>
              <a:rPr lang="ko-KR" altLang="en-US" sz="1000" dirty="0" smtClean="0"/>
              <a:t>최우선입니다</a:t>
            </a:r>
            <a:r>
              <a:rPr lang="en-US" altLang="ko-KR" sz="1000" dirty="0" smtClean="0"/>
              <a:t>.</a:t>
            </a:r>
          </a:p>
          <a:p>
            <a:endParaRPr lang="en-US" altLang="ko-KR" sz="1000" dirty="0"/>
          </a:p>
          <a:p>
            <a:r>
              <a:rPr lang="ko-KR" altLang="en-US" sz="1000" dirty="0" smtClean="0"/>
              <a:t>숙련된 </a:t>
            </a:r>
            <a:r>
              <a:rPr lang="ko-KR" altLang="en-US" sz="1000" dirty="0"/>
              <a:t>팀은 현장 설치</a:t>
            </a:r>
            <a:r>
              <a:rPr lang="en-US" altLang="ko-KR" sz="1000" dirty="0"/>
              <a:t>, </a:t>
            </a:r>
            <a:r>
              <a:rPr lang="ko-KR" altLang="en-US" sz="1000" dirty="0"/>
              <a:t>교육 및 </a:t>
            </a:r>
            <a:endParaRPr lang="en-US" altLang="ko-KR" sz="1000" dirty="0" smtClean="0"/>
          </a:p>
          <a:p>
            <a:r>
              <a:rPr lang="ko-KR" altLang="en-US" sz="1000" dirty="0" smtClean="0"/>
              <a:t>서비스는 물론</a:t>
            </a:r>
            <a:r>
              <a:rPr lang="en-US" altLang="ko-KR" sz="1000" dirty="0" smtClean="0"/>
              <a:t>,</a:t>
            </a:r>
            <a:r>
              <a:rPr lang="ko-KR" altLang="en-US" sz="1000" dirty="0" smtClean="0"/>
              <a:t> </a:t>
            </a:r>
            <a:r>
              <a:rPr lang="ko-KR" altLang="en-US" sz="1000" dirty="0"/>
              <a:t>전화 및 인터넷 지원을 제공하여 최고 수준의 생산성을 </a:t>
            </a:r>
            <a:endParaRPr lang="en-US" altLang="ko-KR" sz="1000" dirty="0" smtClean="0"/>
          </a:p>
          <a:p>
            <a:r>
              <a:rPr lang="ko-KR" altLang="en-US" sz="1000" dirty="0" smtClean="0"/>
              <a:t>유지할 </a:t>
            </a:r>
            <a:r>
              <a:rPr lang="ko-KR" altLang="en-US" sz="1000" dirty="0"/>
              <a:t>수 </a:t>
            </a:r>
            <a:r>
              <a:rPr lang="ko-KR" altLang="en-US" sz="1000" dirty="0" smtClean="0"/>
              <a:t>있도록 지원합니다</a:t>
            </a:r>
            <a:r>
              <a:rPr lang="en-US" altLang="ko-KR" sz="1000" dirty="0"/>
              <a:t>.</a:t>
            </a:r>
            <a:endParaRPr lang="ko-KR" altLang="en-US" sz="1000" dirty="0"/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8586192"/>
            <a:ext cx="6858000" cy="557808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858000" cy="557808"/>
          </a:xfrm>
          <a:prstGeom prst="rect">
            <a:avLst/>
          </a:prstGeom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796" y="8279600"/>
            <a:ext cx="2244407" cy="86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213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5312</TotalTime>
  <Words>1464</Words>
  <Application>Microsoft Office PowerPoint</Application>
  <PresentationFormat>화면 슬라이드 쇼(4:3)</PresentationFormat>
  <Paragraphs>224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1" baseType="lpstr">
      <vt:lpstr>굴림</vt:lpstr>
      <vt:lpstr>맑은 고딕</vt:lpstr>
      <vt:lpstr>Arial</vt:lpstr>
      <vt:lpstr>Cambria Math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MyHome</dc:creator>
  <cp:lastModifiedBy>MyHome</cp:lastModifiedBy>
  <cp:revision>354</cp:revision>
  <dcterms:created xsi:type="dcterms:W3CDTF">2016-08-30T07:21:28Z</dcterms:created>
  <dcterms:modified xsi:type="dcterms:W3CDTF">2024-08-18T03:22:00Z</dcterms:modified>
</cp:coreProperties>
</file>